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מצגת לתרגול מודל אפר"ת: אירוע, פרשנות, רגש, תגובה.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שש סיטואציות, ארבעה שקפים לכל סיטואציה. הסבר מלא על השימוש בערכה בשקף האחרון.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לעבור על ארבעת השלבים עם דוגמה קטנה מהכיתה.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ההבדל בין מה שקרה לבין מה שחשבתי על מה שקרה?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זה הרעיון של הצומת: האירוע הוא דרך אחת. כשאנחנו חושבים עליו, הדרך מתפצלת.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כל מחשבה מובילה לרגש אחר ולתגובה אחרת.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מדחום הרגש: 1 זה קצת, 5 זה מאוד. אפשר לתרגל עם כרטיסי המדחום מהלוחות להדפסה.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לקרוא יחד את המשפט ולהסתכל בתמונה.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רואים בתמונה? מה קרה לנועה?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כאן מתארים רק את מה שקרה, עוד בלי מחשבות ורגשות.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כדאי לעצור כאן לפני הלחיצה, ולבקש מהילדים להציע מחשבות.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נועה יכולה לחשוב? ומה עוד?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לחיצה ראשונה: מחשבה א. לחיצה שנייה: מחשבה ב.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נועה יכולה לחשוב?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איך נועה מרגישה כשחושבים ככה? כמה חזק, מ-1 עד 5?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קורה אחר כך בדרך הזאת?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לבקש מהילדים להראות את העוצמה עם כרטיס מדחום.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השתנה? האירוע נשאר אותו אירוע, רק המחשבה אחרת.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באיזו מחשבה קל יותר להירגע?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קורה אחר כך בין נועה לאיתי בכל דרך?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לשאול: קרה לכם פעם שמישהו לא ענה לכם? מה חשבתם?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אפשר לחשוב? אפשר להציע דרך שלישית.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לקרוא יחד את המשפט ולהסתכל בתמונה.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רואים בתמונה? מה קרה לאיתי?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כאן מתארים רק את מה שקרה, עוד בלי מחשבות ורגשות.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כדאי לעצור כאן לפני הלחיצה, ולבקש מהילדים להציע מחשבות.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איתי יכול לחשוב? ומה עוד?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לחיצה ראשונה: מחשבה א. לחיצה שנייה: מחשבה ב.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איתי יכול לחשוב?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איך איתי מרגיש כשחושבים ככה? כמה חזק, מ-1 עד 5?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קורה אחר כך בדרך הזאת?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לבקש מהילדים להראות את העוצמה עם כרטיס מדחום.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השתנה? האירוע נשאר אותו אירוע, רק המחשבה אחרת.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באיזו מחשבה קל יותר להירגע?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באיזו מחשבה קל יותר להירגע?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לעצור ולשאול: איך יודעים אם משהו קרה בכוונה או בטעות?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אפשר לחשוב? אפשר להציע דרך שלישית.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לקרוא יחד את המשפט ולהסתכל בתמונה.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רואים בתמונה? מה קרה לנועה?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כאן מתארים רק את מה שקרה, עוד בלי מחשבות ורגשות.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כדאי לעצור כאן לפני הלחיצה, ולבקש מהילדים להציע מחשבות.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נועה יכולה לחשוב? ומה עוד?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לחיצה ראשונה: מחשבה א. לחיצה שנייה: מחשבה ב.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כמה ילדים הרימו יד בתמונה? מה זה אומר על הבחירה של המורה?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איך נועה מרגישה כשחושבים ככה? כמה חזק, מ-1 עד 5?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קורה אחר כך בדרך הזאת?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לבקש מהילדים להראות את העוצמה עם כרטיס מדחום.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השתנה? האירוע נשאר אותו אירוע, רק המחשבה אחרת.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באיזו מחשבה קל יותר להירגע?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נועה יכולה לחשוב?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באיזו דרך נועה עוד תלמד משהו בשיעור?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אפשר לחשוב? אפשר להציע דרך שלישית.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לקרוא יחד את המשפט ולהסתכל בתמונה.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רואים בתמונה? מה קרה לאיתי?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כאן מתארים רק את מה שקרה, עוד בלי מחשבות ורגשות.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כדאי לעצור כאן לפני הלחיצה, ולבקש מהילדים להציע מחשבות.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איתי יכול לחשוב? ומה עוד?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לחיצה ראשונה: מחשבה א. לחיצה שנייה: מחשבה ב.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הילדים עושים בתמונה? על מה הם מסתכלים?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איך איתי מרגיש כשחושבים ככה? כמה חזק, מ-1 עד 5?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קורה אחר כך בדרך הזאת?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לבקש מהילדים להראות את העוצמה עם כרטיס מדחום.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השתנה? האירוע נשאר אותו אירוע, רק המחשבה אחרת.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באיזו מחשבה קל יותר להירגע?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איתי יכול לחשוב?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קורה אחר כך בכל דרך? באיזו דרך איתי נשאר עם החברים?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אפשר לחשוב? אפשר להציע דרך שלישית.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לקרוא יחד את המשפט ולהסתכל בתמונה.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רואים בתמונה? מה קרה לנועה?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כאן מתארים רק את מה שקרה, עוד בלי מחשבות ורגשות.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כדאי לעצור כאן לפני הלחיצה, ולבקש מהילדים להציע מחשבות.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נועה יכולה לחשוב? ומה עוד?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לחיצה ראשונה: מחשבה א. לחיצה שנייה: מחשבה ב.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מי נמצא עם נועה בתמונה? איך זה יכול לעזור לה?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איך נועה מרגישה כשחושבים ככה? כמה חזק, מ-1 עד 5?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קורה אחר כך בדרך הזאת?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לבקש מהילדים להראות את העוצמה עם כרטיס מדחום.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השתנה? האירוע נשאר אותו אירוע, רק המחשבה אחרת.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באיזו מחשבה קל יותר להירגע?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אפשר לחשוב כשמחכים ומישהו מאחר?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כדאי לדבר על מבוגר שאפשר לפנות אליו בבית הספר.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אפשר לחשוב? אפשר להציע דרך שלישית.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לקרוא יחד את המשפט ולהסתכל בתמונה.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רואים בתמונה? מה קרה לאיתי?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כאן מתארים רק את מה שקרה, עוד בלי מחשבות ורגשות.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כדאי לעצור כאן לפני הלחיצה, ולבקש מהילדים להציע מחשבות.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מה איתי יכול לחשוב? ומה עוד?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לחיצה ראשונה: מחשבה א. לחיצה שנייה: מחשבה ב.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האם זה נכון שאיתי תמיד מפסיד? איך אפשר לבדוק?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איך איתי מרגיש כשחושבים ככה? כמה חזק, מ-1 עד 5?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קורה אחר כך בדרך הזאת?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לבקש מהילדים להראות את העוצמה עם כרטיס מדחום.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השתנה? האירוע נשאר אותו אירוע, רק המחשבה אחרת.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באיזו מחשבה קל יותר להירגע?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איתי יכול לחשוב?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קורה אחר כך בכל דרך? עם מי איתי ישחק מחר?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מה עוד אפשר לחשוב? אפשר להציע דרך שלישית.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לסכם יחד: לא תמיד אפשר לשנות את מה שקרה. אפשר לחפש מחשבה שעוזרת.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לשאול: איזו מחשבה מהיום הכי עזרה לכם?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להשתמש בלוח "הצומת שלי" מהלוחות להדפסה.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כדאי להתחיל מאירוע קטן ויומיומי.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אפשר לחזור לאחת הסיטואציות במצגת ולחפש יחד דרך שלישית.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45720" rIns="45720" tIns="27432" bIns="27432">
            <a:noAutofit/>
          </a:bodyPr>
          <a:lstStyle/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הערכה ניתנת בחינם לשימוש בכיתה.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סטודיו חוט מחשבה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hut-mahshava.pages.dev</a:t>
            </a:r>
            <a:endParaRPr lang="he-IL"/>
          </a:p>
          <a:p>
            <a:pPr rtl="1" algn="r">
              <a:spcAft>
                <a:spcPts val="600"/>
              </a:spcAft>
            </a:pPr>
            <a:r>
              <a:rPr sz="1400" b="0" lang="he-IL" alt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וואטסאפ: 055-274-7756</a:t>
            </a: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g"/><Relationship Id="rId7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g"/><Relationship Id="rId7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8.jpg"/><Relationship Id="rId7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8.jpg"/><Relationship Id="rId7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1.jpg"/><Relationship Id="rId7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1.jpg"/><Relationship Id="rId7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2.png"/><Relationship Id="rId7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3.jpg"/><Relationship Id="rId7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3.jpg"/><Relationship Id="rId7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4.png"/><Relationship Id="rId7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5.png"/><Relationship Id="rId7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6.jpg"/><Relationship Id="rId7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6.jpg"/><Relationship Id="rId7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8.png"/><Relationship Id="rId7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jpg"/><Relationship Id="rId7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9.jpg"/><Relationship Id="rId7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6099048" y="5394960"/>
            <a:ext cx="0" cy="1554480"/>
          </a:xfrm>
          <a:custGeom>
            <a:avLst/>
            <a:gdLst/>
            <a:ahLst/>
            <a:cxnLst/>
            <a:rect l="l" t="t" r="r" b="b"/>
            <a:pathLst>
              <a:path w="0" h="1554480">
                <a:moveTo>
                  <a:pt x="0" y="1554480"/>
                </a:moveTo>
                <a:lnTo>
                  <a:pt x="0" y="0"/>
                </a:lnTo>
              </a:path>
            </a:pathLst>
          </a:custGeom>
          <a:noFill/>
          <a:ln w="431800" cap="rnd">
            <a:solidFill>
              <a:srgbClr val="D8C9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6099048" y="5394960"/>
            <a:ext cx="0" cy="1554480"/>
          </a:xfrm>
          <a:custGeom>
            <a:avLst/>
            <a:gdLst/>
            <a:ahLst/>
            <a:cxnLst/>
            <a:rect l="l" t="t" r="r" b="b"/>
            <a:pathLst>
              <a:path w="0" h="1554480">
                <a:moveTo>
                  <a:pt x="0" y="155448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6099048" y="4343400"/>
            <a:ext cx="2679192" cy="1097280"/>
          </a:xfrm>
          <a:custGeom>
            <a:avLst/>
            <a:gdLst/>
            <a:ahLst/>
            <a:cxnLst/>
            <a:rect l="l" t="t" r="r" b="b"/>
            <a:pathLst>
              <a:path w="2679192" h="1097280">
                <a:moveTo>
                  <a:pt x="0" y="1097280"/>
                </a:moveTo>
                <a:lnTo>
                  <a:pt x="9002" y="1026457"/>
                </a:lnTo>
                <a:lnTo>
                  <a:pt x="35253" y="962183"/>
                </a:lnTo>
                <a:lnTo>
                  <a:pt x="77616" y="903862"/>
                </a:lnTo>
                <a:lnTo>
                  <a:pt x="134958" y="850900"/>
                </a:lnTo>
                <a:lnTo>
                  <a:pt x="206143" y="802699"/>
                </a:lnTo>
                <a:lnTo>
                  <a:pt x="290036" y="758666"/>
                </a:lnTo>
                <a:lnTo>
                  <a:pt x="385501" y="718204"/>
                </a:lnTo>
                <a:lnTo>
                  <a:pt x="491405" y="680720"/>
                </a:lnTo>
                <a:lnTo>
                  <a:pt x="606611" y="645616"/>
                </a:lnTo>
                <a:lnTo>
                  <a:pt x="729985" y="612298"/>
                </a:lnTo>
                <a:lnTo>
                  <a:pt x="860391" y="580171"/>
                </a:lnTo>
                <a:lnTo>
                  <a:pt x="996696" y="548640"/>
                </a:lnTo>
                <a:lnTo>
                  <a:pt x="1137762" y="517108"/>
                </a:lnTo>
                <a:lnTo>
                  <a:pt x="1282456" y="484981"/>
                </a:lnTo>
                <a:lnTo>
                  <a:pt x="1429642" y="451663"/>
                </a:lnTo>
                <a:lnTo>
                  <a:pt x="1578186" y="416560"/>
                </a:lnTo>
                <a:lnTo>
                  <a:pt x="1726952" y="379075"/>
                </a:lnTo>
                <a:lnTo>
                  <a:pt x="1874805" y="338613"/>
                </a:lnTo>
                <a:lnTo>
                  <a:pt x="2020611" y="294580"/>
                </a:lnTo>
                <a:lnTo>
                  <a:pt x="2163233" y="246379"/>
                </a:lnTo>
                <a:lnTo>
                  <a:pt x="2301537" y="193417"/>
                </a:lnTo>
                <a:lnTo>
                  <a:pt x="2434388" y="135096"/>
                </a:lnTo>
                <a:lnTo>
                  <a:pt x="2560652" y="70822"/>
                </a:lnTo>
                <a:lnTo>
                  <a:pt x="2679192" y="0"/>
                </a:lnTo>
              </a:path>
            </a:pathLst>
          </a:custGeom>
          <a:noFill/>
          <a:ln w="381000" cap="rnd">
            <a:solidFill>
              <a:srgbClr val="E07A5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9048" y="4343400"/>
            <a:ext cx="2679192" cy="1097280"/>
          </a:xfrm>
          <a:custGeom>
            <a:avLst/>
            <a:gdLst/>
            <a:ahLst/>
            <a:cxnLst/>
            <a:rect l="l" t="t" r="r" b="b"/>
            <a:pathLst>
              <a:path w="2679192" h="1097280">
                <a:moveTo>
                  <a:pt x="0" y="1097280"/>
                </a:moveTo>
                <a:lnTo>
                  <a:pt x="9002" y="1026457"/>
                </a:lnTo>
                <a:lnTo>
                  <a:pt x="35253" y="962183"/>
                </a:lnTo>
                <a:lnTo>
                  <a:pt x="77616" y="903862"/>
                </a:lnTo>
                <a:lnTo>
                  <a:pt x="134958" y="850900"/>
                </a:lnTo>
                <a:lnTo>
                  <a:pt x="206143" y="802699"/>
                </a:lnTo>
                <a:lnTo>
                  <a:pt x="290036" y="758666"/>
                </a:lnTo>
                <a:lnTo>
                  <a:pt x="385501" y="718204"/>
                </a:lnTo>
                <a:lnTo>
                  <a:pt x="491405" y="680720"/>
                </a:lnTo>
                <a:lnTo>
                  <a:pt x="606611" y="645616"/>
                </a:lnTo>
                <a:lnTo>
                  <a:pt x="729985" y="612298"/>
                </a:lnTo>
                <a:lnTo>
                  <a:pt x="860391" y="580171"/>
                </a:lnTo>
                <a:lnTo>
                  <a:pt x="996696" y="548640"/>
                </a:lnTo>
                <a:lnTo>
                  <a:pt x="1137762" y="517108"/>
                </a:lnTo>
                <a:lnTo>
                  <a:pt x="1282456" y="484981"/>
                </a:lnTo>
                <a:lnTo>
                  <a:pt x="1429642" y="451663"/>
                </a:lnTo>
                <a:lnTo>
                  <a:pt x="1578186" y="416560"/>
                </a:lnTo>
                <a:lnTo>
                  <a:pt x="1726952" y="379075"/>
                </a:lnTo>
                <a:lnTo>
                  <a:pt x="1874805" y="338613"/>
                </a:lnTo>
                <a:lnTo>
                  <a:pt x="2020611" y="294580"/>
                </a:lnTo>
                <a:lnTo>
                  <a:pt x="2163233" y="246379"/>
                </a:lnTo>
                <a:lnTo>
                  <a:pt x="2301537" y="193417"/>
                </a:lnTo>
                <a:lnTo>
                  <a:pt x="2434388" y="135096"/>
                </a:lnTo>
                <a:lnTo>
                  <a:pt x="2560652" y="70822"/>
                </a:lnTo>
                <a:lnTo>
                  <a:pt x="2679192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3419856" y="4343400"/>
            <a:ext cx="2679192" cy="1097280"/>
          </a:xfrm>
          <a:custGeom>
            <a:avLst/>
            <a:gdLst/>
            <a:ahLst/>
            <a:cxnLst/>
            <a:rect l="l" t="t" r="r" b="b"/>
            <a:pathLst>
              <a:path w="2679192" h="1097280">
                <a:moveTo>
                  <a:pt x="2679192" y="1097280"/>
                </a:moveTo>
                <a:lnTo>
                  <a:pt x="2670189" y="1026457"/>
                </a:lnTo>
                <a:lnTo>
                  <a:pt x="2643938" y="962183"/>
                </a:lnTo>
                <a:lnTo>
                  <a:pt x="2601575" y="903862"/>
                </a:lnTo>
                <a:lnTo>
                  <a:pt x="2544233" y="850900"/>
                </a:lnTo>
                <a:lnTo>
                  <a:pt x="2473048" y="802699"/>
                </a:lnTo>
                <a:lnTo>
                  <a:pt x="2389155" y="758666"/>
                </a:lnTo>
                <a:lnTo>
                  <a:pt x="2293690" y="718204"/>
                </a:lnTo>
                <a:lnTo>
                  <a:pt x="2187786" y="680720"/>
                </a:lnTo>
                <a:lnTo>
                  <a:pt x="2072580" y="645616"/>
                </a:lnTo>
                <a:lnTo>
                  <a:pt x="1949206" y="612298"/>
                </a:lnTo>
                <a:lnTo>
                  <a:pt x="1818800" y="580171"/>
                </a:lnTo>
                <a:lnTo>
                  <a:pt x="1682496" y="548640"/>
                </a:lnTo>
                <a:lnTo>
                  <a:pt x="1541429" y="517108"/>
                </a:lnTo>
                <a:lnTo>
                  <a:pt x="1396735" y="484981"/>
                </a:lnTo>
                <a:lnTo>
                  <a:pt x="1249549" y="451663"/>
                </a:lnTo>
                <a:lnTo>
                  <a:pt x="1101005" y="416560"/>
                </a:lnTo>
                <a:lnTo>
                  <a:pt x="952239" y="379075"/>
                </a:lnTo>
                <a:lnTo>
                  <a:pt x="804386" y="338613"/>
                </a:lnTo>
                <a:lnTo>
                  <a:pt x="658580" y="294580"/>
                </a:lnTo>
                <a:lnTo>
                  <a:pt x="515958" y="246379"/>
                </a:lnTo>
                <a:lnTo>
                  <a:pt x="377654" y="193417"/>
                </a:lnTo>
                <a:lnTo>
                  <a:pt x="244803" y="135096"/>
                </a:lnTo>
                <a:lnTo>
                  <a:pt x="118539" y="70822"/>
                </a:ln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2A9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3419856" y="4343400"/>
            <a:ext cx="2679192" cy="1097280"/>
          </a:xfrm>
          <a:custGeom>
            <a:avLst/>
            <a:gdLst/>
            <a:ahLst/>
            <a:cxnLst/>
            <a:rect l="l" t="t" r="r" b="b"/>
            <a:pathLst>
              <a:path w="2679192" h="1097280">
                <a:moveTo>
                  <a:pt x="2679192" y="1097280"/>
                </a:moveTo>
                <a:lnTo>
                  <a:pt x="2670189" y="1026457"/>
                </a:lnTo>
                <a:lnTo>
                  <a:pt x="2643938" y="962183"/>
                </a:lnTo>
                <a:lnTo>
                  <a:pt x="2601575" y="903862"/>
                </a:lnTo>
                <a:lnTo>
                  <a:pt x="2544233" y="850900"/>
                </a:lnTo>
                <a:lnTo>
                  <a:pt x="2473048" y="802699"/>
                </a:lnTo>
                <a:lnTo>
                  <a:pt x="2389155" y="758666"/>
                </a:lnTo>
                <a:lnTo>
                  <a:pt x="2293690" y="718204"/>
                </a:lnTo>
                <a:lnTo>
                  <a:pt x="2187786" y="680720"/>
                </a:lnTo>
                <a:lnTo>
                  <a:pt x="2072580" y="645616"/>
                </a:lnTo>
                <a:lnTo>
                  <a:pt x="1949206" y="612298"/>
                </a:lnTo>
                <a:lnTo>
                  <a:pt x="1818800" y="580171"/>
                </a:lnTo>
                <a:lnTo>
                  <a:pt x="1682496" y="548640"/>
                </a:lnTo>
                <a:lnTo>
                  <a:pt x="1541429" y="517108"/>
                </a:lnTo>
                <a:lnTo>
                  <a:pt x="1396735" y="484981"/>
                </a:lnTo>
                <a:lnTo>
                  <a:pt x="1249549" y="451663"/>
                </a:lnTo>
                <a:lnTo>
                  <a:pt x="1101005" y="416560"/>
                </a:lnTo>
                <a:lnTo>
                  <a:pt x="952239" y="379075"/>
                </a:lnTo>
                <a:lnTo>
                  <a:pt x="804386" y="338613"/>
                </a:lnTo>
                <a:lnTo>
                  <a:pt x="658580" y="294580"/>
                </a:lnTo>
                <a:lnTo>
                  <a:pt x="515958" y="246379"/>
                </a:lnTo>
                <a:lnTo>
                  <a:pt x="377654" y="193417"/>
                </a:lnTo>
                <a:lnTo>
                  <a:pt x="244803" y="135096"/>
                </a:lnTo>
                <a:lnTo>
                  <a:pt x="118539" y="70822"/>
                </a:ln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822960"/>
            <a:ext cx="10360152" cy="11887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6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מודל אפר"ת</a:t>
            </a:r>
            <a:endParaRPr lang="he-IL"/>
          </a:p>
        </p:txBody>
      </p:sp>
      <p:sp>
        <p:nvSpPr>
          <p:cNvPr id="9" name="TextBox 8"/>
          <p:cNvSpPr txBox="1"/>
          <p:nvPr/>
        </p:nvSpPr>
        <p:spPr>
          <a:xfrm>
            <a:off x="914400" y="1965960"/>
            <a:ext cx="10360152" cy="8229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40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הדרך שלי מהמחשבה לרגש</a:t>
            </a:r>
            <a:endParaRPr lang="he-IL"/>
          </a:p>
        </p:txBody>
      </p:sp>
      <p:sp>
        <p:nvSpPr>
          <p:cNvPr id="10" name="TextBox 9"/>
          <p:cNvSpPr txBox="1"/>
          <p:nvPr/>
        </p:nvSpPr>
        <p:spPr>
          <a:xfrm>
            <a:off x="914400" y="2834640"/>
            <a:ext cx="10360152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28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סיטואציות לתרגול בכישורי חיים</a:t>
            </a:r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365760" y="6172200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סטודיו חוט מחשבה</a:t>
            </a:r>
            <a:endParaRPr lang="he-I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44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זה אפר"ת?</a:t>
            </a:r>
            <a:endParaRPr lang="he-IL"/>
          </a:p>
        </p:txBody>
      </p:sp>
      <p:sp>
        <p:nvSpPr>
          <p:cNvPr id="3" name="Rounded Rectangle 2"/>
          <p:cNvSpPr/>
          <p:nvPr/>
        </p:nvSpPr>
        <p:spPr>
          <a:xfrm>
            <a:off x="9153144" y="1508760"/>
            <a:ext cx="2487168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93807" y="1783080"/>
            <a:ext cx="1005840" cy="1005840"/>
          </a:xfrm>
          <a:prstGeom prst="ellipse">
            <a:avLst/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44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</a:t>
            </a:r>
            <a:endParaRPr lang="he-IL"/>
          </a:p>
        </p:txBody>
      </p:sp>
      <p:pic>
        <p:nvPicPr>
          <p:cNvPr id="5" name="Picture 4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248" y="3017520"/>
            <a:ext cx="822960" cy="822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53144" y="4023360"/>
            <a:ext cx="2487168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4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7" name="TextBox 6"/>
          <p:cNvSpPr txBox="1"/>
          <p:nvPr/>
        </p:nvSpPr>
        <p:spPr>
          <a:xfrm>
            <a:off x="9153144" y="4800600"/>
            <a:ext cx="2487168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קרה?</a:t>
            </a:r>
            <a:endParaRPr lang="he-IL"/>
          </a:p>
        </p:txBody>
      </p:sp>
      <p:sp>
        <p:nvSpPr>
          <p:cNvPr id="8" name="Chevron 7"/>
          <p:cNvSpPr/>
          <p:nvPr/>
        </p:nvSpPr>
        <p:spPr>
          <a:xfrm flipH="1">
            <a:off x="8860536" y="3474720"/>
            <a:ext cx="219456" cy="548640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81927" y="1508760"/>
            <a:ext cx="2487168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022591" y="1783080"/>
            <a:ext cx="1005840" cy="1005840"/>
          </a:xfrm>
          <a:prstGeom prst="ellipse">
            <a:avLst/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44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</a:t>
            </a:r>
            <a:endParaRPr lang="he-IL"/>
          </a:p>
        </p:txBody>
      </p:sp>
      <p:pic>
        <p:nvPicPr>
          <p:cNvPr id="11" name="Picture 10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1" y="3017520"/>
            <a:ext cx="822960" cy="822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81927" y="4023360"/>
            <a:ext cx="2487168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4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6281927" y="4800600"/>
            <a:ext cx="2487168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sp>
        <p:nvSpPr>
          <p:cNvPr id="14" name="Chevron 13"/>
          <p:cNvSpPr/>
          <p:nvPr/>
        </p:nvSpPr>
        <p:spPr>
          <a:xfrm flipH="1">
            <a:off x="5989319" y="3474720"/>
            <a:ext cx="219456" cy="548640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410711" y="1508760"/>
            <a:ext cx="2487168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4151376" y="1783080"/>
            <a:ext cx="1005840" cy="1005840"/>
          </a:xfrm>
          <a:prstGeom prst="ellipse">
            <a:avLst/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44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</a:t>
            </a:r>
            <a:endParaRPr lang="he-IL"/>
          </a:p>
        </p:txBody>
      </p:sp>
      <p:pic>
        <p:nvPicPr>
          <p:cNvPr id="17" name="Picture 16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816" y="3017520"/>
            <a:ext cx="822960" cy="8229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410711" y="4023360"/>
            <a:ext cx="2487168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4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9" name="TextBox 18"/>
          <p:cNvSpPr txBox="1"/>
          <p:nvPr/>
        </p:nvSpPr>
        <p:spPr>
          <a:xfrm>
            <a:off x="3410711" y="4800600"/>
            <a:ext cx="2487168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sp>
        <p:nvSpPr>
          <p:cNvPr id="20" name="Chevron 19"/>
          <p:cNvSpPr/>
          <p:nvPr/>
        </p:nvSpPr>
        <p:spPr>
          <a:xfrm flipH="1">
            <a:off x="3118103" y="3474720"/>
            <a:ext cx="219456" cy="548640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39495" y="1508760"/>
            <a:ext cx="2487168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280160" y="1783080"/>
            <a:ext cx="1005840" cy="1005840"/>
          </a:xfrm>
          <a:prstGeom prst="ellipse">
            <a:avLst/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44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</a:t>
            </a:r>
            <a:endParaRPr lang="he-IL"/>
          </a:p>
        </p:txBody>
      </p:sp>
      <p:pic>
        <p:nvPicPr>
          <p:cNvPr id="23" name="Picture 22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3017520"/>
            <a:ext cx="822960" cy="82296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39495" y="4023360"/>
            <a:ext cx="2487168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4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5" name="TextBox 24"/>
          <p:cNvSpPr txBox="1"/>
          <p:nvPr/>
        </p:nvSpPr>
        <p:spPr>
          <a:xfrm>
            <a:off x="539495" y="4800600"/>
            <a:ext cx="2487168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26" name="TextBox 25"/>
          <p:cNvSpPr txBox="1"/>
          <p:nvPr/>
        </p:nvSpPr>
        <p:spPr>
          <a:xfrm>
            <a:off x="548640" y="6217920"/>
            <a:ext cx="11091672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קוראים מימין לשמאל: מה קרה, מה חשבתי, מה הרגשתי, מה עשיתי.</a:t>
            </a:r>
            <a:endParaRPr lang="he-I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40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אותו אירוע, שתי מחשבות, שני רגשות</a:t>
            </a:r>
            <a:endParaRPr lang="he-IL"/>
          </a:p>
        </p:txBody>
      </p:sp>
      <p:sp>
        <p:nvSpPr>
          <p:cNvPr id="3" name="Freeform 2"/>
          <p:cNvSpPr/>
          <p:nvPr/>
        </p:nvSpPr>
        <p:spPr>
          <a:xfrm>
            <a:off x="8321040" y="2148840"/>
            <a:ext cx="0" cy="1005840"/>
          </a:xfrm>
          <a:custGeom>
            <a:avLst/>
            <a:gdLst/>
            <a:ahLst/>
            <a:cxnLst/>
            <a:rect l="l" t="t" r="r" b="b"/>
            <a:pathLst>
              <a:path w="0" h="1005840">
                <a:moveTo>
                  <a:pt x="0" y="0"/>
                </a:moveTo>
                <a:lnTo>
                  <a:pt x="0" y="1005840"/>
                </a:lnTo>
              </a:path>
            </a:pathLst>
          </a:custGeom>
          <a:noFill/>
          <a:ln w="431800" cap="rnd">
            <a:solidFill>
              <a:srgbClr val="D8C9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21040" y="2148840"/>
            <a:ext cx="0" cy="1005840"/>
          </a:xfrm>
          <a:custGeom>
            <a:avLst/>
            <a:gdLst/>
            <a:ahLst/>
            <a:cxnLst/>
            <a:rect l="l" t="t" r="r" b="b"/>
            <a:pathLst>
              <a:path w="0" h="1005840">
                <a:moveTo>
                  <a:pt x="0" y="0"/>
                </a:moveTo>
                <a:lnTo>
                  <a:pt x="0" y="100584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21040" y="3108960"/>
            <a:ext cx="1920240" cy="1280160"/>
          </a:xfrm>
          <a:custGeom>
            <a:avLst/>
            <a:gdLst/>
            <a:ahLst/>
            <a:cxnLst/>
            <a:rect l="l" t="t" r="r" b="b"/>
            <a:pathLst>
              <a:path w="1920240" h="1280160">
                <a:moveTo>
                  <a:pt x="0" y="0"/>
                </a:moveTo>
                <a:lnTo>
                  <a:pt x="9723" y="75856"/>
                </a:lnTo>
                <a:lnTo>
                  <a:pt x="37782" y="143933"/>
                </a:lnTo>
                <a:lnTo>
                  <a:pt x="82510" y="205025"/>
                </a:lnTo>
                <a:lnTo>
                  <a:pt x="142240" y="259926"/>
                </a:lnTo>
                <a:lnTo>
                  <a:pt x="215304" y="309430"/>
                </a:lnTo>
                <a:lnTo>
                  <a:pt x="300037" y="354330"/>
                </a:lnTo>
                <a:lnTo>
                  <a:pt x="394771" y="395419"/>
                </a:lnTo>
                <a:lnTo>
                  <a:pt x="497840" y="433493"/>
                </a:lnTo>
                <a:lnTo>
                  <a:pt x="607575" y="469344"/>
                </a:lnTo>
                <a:lnTo>
                  <a:pt x="722312" y="503766"/>
                </a:lnTo>
                <a:lnTo>
                  <a:pt x="840382" y="537553"/>
                </a:lnTo>
                <a:lnTo>
                  <a:pt x="960120" y="571499"/>
                </a:lnTo>
                <a:lnTo>
                  <a:pt x="1079857" y="606398"/>
                </a:lnTo>
                <a:lnTo>
                  <a:pt x="1197927" y="643043"/>
                </a:lnTo>
                <a:lnTo>
                  <a:pt x="1312664" y="682228"/>
                </a:lnTo>
                <a:lnTo>
                  <a:pt x="1422400" y="724746"/>
                </a:lnTo>
                <a:lnTo>
                  <a:pt x="1525468" y="771392"/>
                </a:lnTo>
                <a:lnTo>
                  <a:pt x="1620202" y="822960"/>
                </a:lnTo>
                <a:lnTo>
                  <a:pt x="1704935" y="880242"/>
                </a:lnTo>
                <a:lnTo>
                  <a:pt x="1778000" y="944033"/>
                </a:lnTo>
                <a:lnTo>
                  <a:pt x="1837729" y="1015126"/>
                </a:lnTo>
                <a:lnTo>
                  <a:pt x="1882457" y="1094316"/>
                </a:lnTo>
                <a:lnTo>
                  <a:pt x="1910516" y="1182396"/>
                </a:lnTo>
                <a:lnTo>
                  <a:pt x="1920240" y="1280160"/>
                </a:lnTo>
              </a:path>
            </a:pathLst>
          </a:custGeom>
          <a:noFill/>
          <a:ln w="381000" cap="rnd">
            <a:solidFill>
              <a:srgbClr val="E07A5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321040" y="3108960"/>
            <a:ext cx="1920240" cy="1280160"/>
          </a:xfrm>
          <a:custGeom>
            <a:avLst/>
            <a:gdLst/>
            <a:ahLst/>
            <a:cxnLst/>
            <a:rect l="l" t="t" r="r" b="b"/>
            <a:pathLst>
              <a:path w="1920240" h="1280160">
                <a:moveTo>
                  <a:pt x="0" y="0"/>
                </a:moveTo>
                <a:lnTo>
                  <a:pt x="9723" y="75856"/>
                </a:lnTo>
                <a:lnTo>
                  <a:pt x="37782" y="143933"/>
                </a:lnTo>
                <a:lnTo>
                  <a:pt x="82510" y="205025"/>
                </a:lnTo>
                <a:lnTo>
                  <a:pt x="142240" y="259926"/>
                </a:lnTo>
                <a:lnTo>
                  <a:pt x="215304" y="309430"/>
                </a:lnTo>
                <a:lnTo>
                  <a:pt x="300037" y="354330"/>
                </a:lnTo>
                <a:lnTo>
                  <a:pt x="394771" y="395419"/>
                </a:lnTo>
                <a:lnTo>
                  <a:pt x="497840" y="433493"/>
                </a:lnTo>
                <a:lnTo>
                  <a:pt x="607575" y="469344"/>
                </a:lnTo>
                <a:lnTo>
                  <a:pt x="722312" y="503766"/>
                </a:lnTo>
                <a:lnTo>
                  <a:pt x="840382" y="537553"/>
                </a:lnTo>
                <a:lnTo>
                  <a:pt x="960120" y="571499"/>
                </a:lnTo>
                <a:lnTo>
                  <a:pt x="1079857" y="606398"/>
                </a:lnTo>
                <a:lnTo>
                  <a:pt x="1197927" y="643043"/>
                </a:lnTo>
                <a:lnTo>
                  <a:pt x="1312664" y="682228"/>
                </a:lnTo>
                <a:lnTo>
                  <a:pt x="1422400" y="724746"/>
                </a:lnTo>
                <a:lnTo>
                  <a:pt x="1525468" y="771392"/>
                </a:lnTo>
                <a:lnTo>
                  <a:pt x="1620202" y="822960"/>
                </a:lnTo>
                <a:lnTo>
                  <a:pt x="1704935" y="880242"/>
                </a:lnTo>
                <a:lnTo>
                  <a:pt x="1778000" y="944033"/>
                </a:lnTo>
                <a:lnTo>
                  <a:pt x="1837729" y="1015126"/>
                </a:lnTo>
                <a:lnTo>
                  <a:pt x="1882457" y="1094316"/>
                </a:lnTo>
                <a:lnTo>
                  <a:pt x="1910516" y="1182396"/>
                </a:lnTo>
                <a:lnTo>
                  <a:pt x="1920240" y="128016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400800" y="3108960"/>
            <a:ext cx="1920240" cy="1280160"/>
          </a:xfrm>
          <a:custGeom>
            <a:avLst/>
            <a:gdLst/>
            <a:ahLst/>
            <a:cxnLst/>
            <a:rect l="l" t="t" r="r" b="b"/>
            <a:pathLst>
              <a:path w="1920240" h="1280160">
                <a:moveTo>
                  <a:pt x="1920240" y="0"/>
                </a:moveTo>
                <a:lnTo>
                  <a:pt x="1910516" y="75856"/>
                </a:lnTo>
                <a:lnTo>
                  <a:pt x="1882457" y="143933"/>
                </a:lnTo>
                <a:lnTo>
                  <a:pt x="1837729" y="205025"/>
                </a:lnTo>
                <a:lnTo>
                  <a:pt x="1778000" y="259926"/>
                </a:lnTo>
                <a:lnTo>
                  <a:pt x="1704935" y="309430"/>
                </a:lnTo>
                <a:lnTo>
                  <a:pt x="1620202" y="354330"/>
                </a:lnTo>
                <a:lnTo>
                  <a:pt x="1525468" y="395419"/>
                </a:lnTo>
                <a:lnTo>
                  <a:pt x="1422400" y="433493"/>
                </a:lnTo>
                <a:lnTo>
                  <a:pt x="1312664" y="469344"/>
                </a:lnTo>
                <a:lnTo>
                  <a:pt x="1197927" y="503766"/>
                </a:lnTo>
                <a:lnTo>
                  <a:pt x="1079857" y="537553"/>
                </a:lnTo>
                <a:lnTo>
                  <a:pt x="960120" y="571499"/>
                </a:lnTo>
                <a:lnTo>
                  <a:pt x="840382" y="606398"/>
                </a:lnTo>
                <a:lnTo>
                  <a:pt x="722312" y="643043"/>
                </a:lnTo>
                <a:lnTo>
                  <a:pt x="607575" y="682228"/>
                </a:lnTo>
                <a:lnTo>
                  <a:pt x="497840" y="724746"/>
                </a:lnTo>
                <a:lnTo>
                  <a:pt x="394771" y="771392"/>
                </a:lnTo>
                <a:lnTo>
                  <a:pt x="300037" y="822960"/>
                </a:lnTo>
                <a:lnTo>
                  <a:pt x="215304" y="880242"/>
                </a:lnTo>
                <a:lnTo>
                  <a:pt x="142239" y="944033"/>
                </a:lnTo>
                <a:lnTo>
                  <a:pt x="82510" y="1015126"/>
                </a:lnTo>
                <a:lnTo>
                  <a:pt x="37782" y="1094316"/>
                </a:lnTo>
                <a:lnTo>
                  <a:pt x="9723" y="1182396"/>
                </a:lnTo>
                <a:lnTo>
                  <a:pt x="0" y="1280160"/>
                </a:lnTo>
              </a:path>
            </a:pathLst>
          </a:custGeom>
          <a:noFill/>
          <a:ln w="381000" cap="rnd">
            <a:solidFill>
              <a:srgbClr val="2A9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400800" y="3108960"/>
            <a:ext cx="1920240" cy="1280160"/>
          </a:xfrm>
          <a:custGeom>
            <a:avLst/>
            <a:gdLst/>
            <a:ahLst/>
            <a:cxnLst/>
            <a:rect l="l" t="t" r="r" b="b"/>
            <a:pathLst>
              <a:path w="1920240" h="1280160">
                <a:moveTo>
                  <a:pt x="1920240" y="0"/>
                </a:moveTo>
                <a:lnTo>
                  <a:pt x="1910516" y="75856"/>
                </a:lnTo>
                <a:lnTo>
                  <a:pt x="1882457" y="143933"/>
                </a:lnTo>
                <a:lnTo>
                  <a:pt x="1837729" y="205025"/>
                </a:lnTo>
                <a:lnTo>
                  <a:pt x="1778000" y="259926"/>
                </a:lnTo>
                <a:lnTo>
                  <a:pt x="1704935" y="309430"/>
                </a:lnTo>
                <a:lnTo>
                  <a:pt x="1620202" y="354330"/>
                </a:lnTo>
                <a:lnTo>
                  <a:pt x="1525468" y="395419"/>
                </a:lnTo>
                <a:lnTo>
                  <a:pt x="1422400" y="433493"/>
                </a:lnTo>
                <a:lnTo>
                  <a:pt x="1312664" y="469344"/>
                </a:lnTo>
                <a:lnTo>
                  <a:pt x="1197927" y="503766"/>
                </a:lnTo>
                <a:lnTo>
                  <a:pt x="1079857" y="537553"/>
                </a:lnTo>
                <a:lnTo>
                  <a:pt x="960120" y="571499"/>
                </a:lnTo>
                <a:lnTo>
                  <a:pt x="840382" y="606398"/>
                </a:lnTo>
                <a:lnTo>
                  <a:pt x="722312" y="643043"/>
                </a:lnTo>
                <a:lnTo>
                  <a:pt x="607575" y="682228"/>
                </a:lnTo>
                <a:lnTo>
                  <a:pt x="497840" y="724746"/>
                </a:lnTo>
                <a:lnTo>
                  <a:pt x="394771" y="771392"/>
                </a:lnTo>
                <a:lnTo>
                  <a:pt x="300037" y="822960"/>
                </a:lnTo>
                <a:lnTo>
                  <a:pt x="215304" y="880242"/>
                </a:lnTo>
                <a:lnTo>
                  <a:pt x="142239" y="944033"/>
                </a:lnTo>
                <a:lnTo>
                  <a:pt x="82510" y="1015126"/>
                </a:lnTo>
                <a:lnTo>
                  <a:pt x="37782" y="1094316"/>
                </a:lnTo>
                <a:lnTo>
                  <a:pt x="9723" y="1182396"/>
                </a:lnTo>
                <a:lnTo>
                  <a:pt x="0" y="128016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132320" y="1371600"/>
            <a:ext cx="2377440" cy="822960"/>
          </a:xfrm>
          <a:prstGeom prst="roundRect">
            <a:avLst>
              <a:gd name="adj" fmla="val 3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27432" bIns="27432">
            <a:noAutofit/>
          </a:bodyPr>
          <a:lstStyle/>
          <a:p>
            <a:pPr algn="ctr" rtl="1"/>
            <a:r>
              <a:rPr sz="30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10" name="Cloud 9"/>
          <p:cNvSpPr/>
          <p:nvPr/>
        </p:nvSpPr>
        <p:spPr>
          <a:xfrm>
            <a:off x="9006840" y="4160520"/>
            <a:ext cx="2468880" cy="1234440"/>
          </a:xfrm>
          <a:prstGeom prst="cloud">
            <a:avLst/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מחשבה א</a:t>
            </a:r>
            <a:endParaRPr lang="he-IL"/>
          </a:p>
        </p:txBody>
      </p:sp>
      <p:sp>
        <p:nvSpPr>
          <p:cNvPr id="11" name="Rounded Rectangle 10"/>
          <p:cNvSpPr/>
          <p:nvPr/>
        </p:nvSpPr>
        <p:spPr>
          <a:xfrm>
            <a:off x="9235440" y="5623560"/>
            <a:ext cx="2011680" cy="7315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27432" bIns="27432">
            <a:noAutofit/>
          </a:bodyPr>
          <a:lstStyle/>
          <a:p>
            <a:pPr algn="ctr" rtl="1"/>
            <a:r>
              <a:rPr sz="2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רגש א</a:t>
            </a:r>
            <a:endParaRPr lang="he-IL"/>
          </a:p>
        </p:txBody>
      </p:sp>
      <p:sp>
        <p:nvSpPr>
          <p:cNvPr id="12" name="Down Arrow 11"/>
          <p:cNvSpPr/>
          <p:nvPr/>
        </p:nvSpPr>
        <p:spPr>
          <a:xfrm>
            <a:off x="10122408" y="5394960"/>
            <a:ext cx="237744" cy="237744"/>
          </a:xfrm>
          <a:prstGeom prst="downArrow">
            <a:avLst/>
          </a:prstGeom>
          <a:solidFill>
            <a:srgbClr val="E07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Cloud 12"/>
          <p:cNvSpPr/>
          <p:nvPr/>
        </p:nvSpPr>
        <p:spPr>
          <a:xfrm>
            <a:off x="5166360" y="4160520"/>
            <a:ext cx="2468880" cy="1234440"/>
          </a:xfrm>
          <a:prstGeom prst="cloud">
            <a:avLst/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מחשבה ב</a:t>
            </a:r>
            <a:endParaRPr lang="he-IL"/>
          </a:p>
        </p:txBody>
      </p:sp>
      <p:sp>
        <p:nvSpPr>
          <p:cNvPr id="14" name="Rounded Rectangle 13"/>
          <p:cNvSpPr/>
          <p:nvPr/>
        </p:nvSpPr>
        <p:spPr>
          <a:xfrm>
            <a:off x="5394960" y="5623560"/>
            <a:ext cx="2011680" cy="7315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27432" bIns="27432">
            <a:noAutofit/>
          </a:bodyPr>
          <a:lstStyle/>
          <a:p>
            <a:pPr algn="ctr" rtl="1"/>
            <a:r>
              <a:rPr sz="2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רגש ב</a:t>
            </a:r>
            <a:endParaRPr lang="he-IL"/>
          </a:p>
        </p:txBody>
      </p:sp>
      <p:sp>
        <p:nvSpPr>
          <p:cNvPr id="15" name="Down Arrow 14"/>
          <p:cNvSpPr/>
          <p:nvPr/>
        </p:nvSpPr>
        <p:spPr>
          <a:xfrm>
            <a:off x="6281928" y="5394960"/>
            <a:ext cx="237744" cy="237744"/>
          </a:xfrm>
          <a:prstGeom prst="downArrow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1371600"/>
            <a:ext cx="393192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0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מדחום הרגש</a:t>
            </a:r>
            <a:endParaRPr lang="he-IL"/>
          </a:p>
        </p:txBody>
      </p:sp>
      <p:sp>
        <p:nvSpPr>
          <p:cNvPr id="17" name="Rounded Rectangle 16"/>
          <p:cNvSpPr/>
          <p:nvPr/>
        </p:nvSpPr>
        <p:spPr>
          <a:xfrm>
            <a:off x="1371600" y="4709160"/>
            <a:ext cx="502920" cy="566928"/>
          </a:xfrm>
          <a:prstGeom prst="roundRect">
            <a:avLst>
              <a:gd name="adj" fmla="val 30000"/>
            </a:avLst>
          </a:prstGeom>
          <a:solidFill>
            <a:srgbClr val="A9B8C4"/>
          </a:solidFill>
          <a:ln w="22225">
            <a:solidFill>
              <a:srgbClr val="A9B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4709160"/>
            <a:ext cx="320040" cy="56692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19" name="Rounded Rectangle 18"/>
          <p:cNvSpPr/>
          <p:nvPr/>
        </p:nvSpPr>
        <p:spPr>
          <a:xfrm>
            <a:off x="1371600" y="4069079"/>
            <a:ext cx="502920" cy="566928"/>
          </a:xfrm>
          <a:prstGeom prst="roundRect">
            <a:avLst>
              <a:gd name="adj" fmla="val 30000"/>
            </a:avLst>
          </a:prstGeom>
          <a:solidFill>
            <a:srgbClr val="8A9DAC"/>
          </a:solidFill>
          <a:ln w="22225">
            <a:solidFill>
              <a:srgbClr val="8A9D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4069079"/>
            <a:ext cx="320040" cy="56692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21" name="Rounded Rectangle 20"/>
          <p:cNvSpPr/>
          <p:nvPr/>
        </p:nvSpPr>
        <p:spPr>
          <a:xfrm>
            <a:off x="1371600" y="3429000"/>
            <a:ext cx="502920" cy="566928"/>
          </a:xfrm>
          <a:prstGeom prst="roundRect">
            <a:avLst>
              <a:gd name="adj" fmla="val 30000"/>
            </a:avLst>
          </a:prstGeom>
          <a:solidFill>
            <a:srgbClr val="6B8294"/>
          </a:solidFill>
          <a:ln w="22225">
            <a:solidFill>
              <a:srgbClr val="6B82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3429000"/>
            <a:ext cx="320040" cy="56692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23" name="Rounded Rectangle 22"/>
          <p:cNvSpPr/>
          <p:nvPr/>
        </p:nvSpPr>
        <p:spPr>
          <a:xfrm>
            <a:off x="1371600" y="2788920"/>
            <a:ext cx="502920" cy="566928"/>
          </a:xfrm>
          <a:prstGeom prst="roundRect">
            <a:avLst>
              <a:gd name="adj" fmla="val 30000"/>
            </a:avLst>
          </a:prstGeom>
          <a:solidFill>
            <a:srgbClr val="4F697C"/>
          </a:solidFill>
          <a:ln w="22225">
            <a:solidFill>
              <a:srgbClr val="4F697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2788920"/>
            <a:ext cx="320040" cy="56692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25" name="Rounded Rectangle 24"/>
          <p:cNvSpPr/>
          <p:nvPr/>
        </p:nvSpPr>
        <p:spPr>
          <a:xfrm>
            <a:off x="1371600" y="2148840"/>
            <a:ext cx="502920" cy="566928"/>
          </a:xfrm>
          <a:prstGeom prst="roundRect">
            <a:avLst>
              <a:gd name="adj" fmla="val 30000"/>
            </a:avLst>
          </a:prstGeom>
          <a:solidFill>
            <a:srgbClr val="3E5566"/>
          </a:solidFill>
          <a:ln w="22225">
            <a:solidFill>
              <a:srgbClr val="3E55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05840" y="2148840"/>
            <a:ext cx="320040" cy="56692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0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27" name="Oval 26"/>
          <p:cNvSpPr/>
          <p:nvPr/>
        </p:nvSpPr>
        <p:spPr>
          <a:xfrm>
            <a:off x="1283588" y="5349240"/>
            <a:ext cx="678942" cy="678942"/>
          </a:xfrm>
          <a:prstGeom prst="ellipse">
            <a:avLst/>
          </a:prstGeom>
          <a:solidFill>
            <a:srgbClr val="A9B8C4"/>
          </a:solidFill>
          <a:ln w="22225">
            <a:solidFill>
              <a:srgbClr val="A9B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011680" y="2112264"/>
            <a:ext cx="23774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30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5 = מאוד</a:t>
            </a:r>
            <a:endParaRPr lang="he-IL"/>
          </a:p>
        </p:txBody>
      </p:sp>
      <p:sp>
        <p:nvSpPr>
          <p:cNvPr id="29" name="TextBox 28"/>
          <p:cNvSpPr txBox="1"/>
          <p:nvPr/>
        </p:nvSpPr>
        <p:spPr>
          <a:xfrm>
            <a:off x="2011680" y="4672584"/>
            <a:ext cx="23774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30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1 = קצת</a:t>
            </a:r>
            <a:endParaRPr lang="he-IL"/>
          </a:p>
        </p:txBody>
      </p:sp>
      <p:sp>
        <p:nvSpPr>
          <p:cNvPr id="30" name="TextBox 29"/>
          <p:cNvSpPr txBox="1"/>
          <p:nvPr/>
        </p:nvSpPr>
        <p:spPr>
          <a:xfrm>
            <a:off x="457200" y="5806440"/>
            <a:ext cx="3931920" cy="8229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2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 הרגש?</a:t>
            </a:r>
            <a:endParaRPr lang="he-I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1</a:t>
            </a:r>
            <a:endParaRPr lang="he-IL"/>
          </a:p>
        </p:txBody>
      </p:sp>
      <p:pic>
        <p:nvPicPr>
          <p:cNvPr id="22" name="Picture 21" descr="panel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767" y="1188720"/>
            <a:ext cx="8138160" cy="3829294"/>
          </a:xfrm>
          <a:prstGeom prst="roundRect">
            <a:avLst>
              <a:gd name="adj" fmla="val 6000"/>
            </a:avLst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5127742"/>
            <a:ext cx="11091672" cy="1638817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נועה אומרת שלום לאיתי במסדרון.</a:t>
            </a:r>
            <a:endParaRPr lang="he-IL"/>
          </a:p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איתי ממשיך ללכת ולא עונה.</a:t>
            </a:r>
            <a:endParaRPr lang="he-I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1</a:t>
            </a:r>
            <a:endParaRPr lang="he-IL"/>
          </a:p>
        </p:txBody>
      </p:sp>
      <p:pic>
        <p:nvPicPr>
          <p:cNvPr id="22" name="Picture 21" descr="panel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2767" y="1170432"/>
            <a:ext cx="3566160" cy="1678005"/>
          </a:xfrm>
          <a:prstGeom prst="roundRect">
            <a:avLst>
              <a:gd name="adj" fmla="val 8000"/>
            </a:avLst>
          </a:prstGeom>
        </p:spPr>
      </p:pic>
      <p:sp>
        <p:nvSpPr>
          <p:cNvPr id="23" name="Freeform 22"/>
          <p:cNvSpPr/>
          <p:nvPr/>
        </p:nvSpPr>
        <p:spPr>
          <a:xfrm>
            <a:off x="6095847" y="2848437"/>
            <a:ext cx="0" cy="763443"/>
          </a:xfrm>
          <a:custGeom>
            <a:avLst/>
            <a:gdLst/>
            <a:ahLst/>
            <a:cxnLst/>
            <a:rect l="l" t="t" r="r" b="b"/>
            <a:pathLst>
              <a:path w="0" h="763443">
                <a:moveTo>
                  <a:pt x="0" y="0"/>
                </a:moveTo>
                <a:lnTo>
                  <a:pt x="0" y="763443"/>
                </a:lnTo>
              </a:path>
            </a:pathLst>
          </a:custGeom>
          <a:noFill/>
          <a:ln w="431800" cap="rnd">
            <a:solidFill>
              <a:srgbClr val="D8C9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24" name="Group 23"/>
          <p:cNvGrpSpPr/>
          <p:nvPr/>
        </p:nvGrpSpPr>
        <p:grpSpPr>
          <a:xfrm>
            <a:off x="6095847" y="3520440"/>
            <a:ext cx="5806440" cy="2971799"/>
            <a:chOff x="6095847" y="3520440"/>
            <a:chExt cx="5806440" cy="2971799"/>
          </a:xfrm>
        </p:grpSpPr>
        <p:sp>
          <p:nvSpPr>
            <p:cNvPr id="25" name="Freeform 24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0" cap="rnd">
              <a:solidFill>
                <a:srgbClr val="E07A5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7" name="Cloud Callout 26"/>
            <p:cNvSpPr/>
            <p:nvPr/>
          </p:nvSpPr>
          <p:spPr>
            <a:xfrm>
              <a:off x="6918807" y="3977639"/>
              <a:ext cx="4846320" cy="2514600"/>
            </a:xfrm>
            <a:prstGeom prst="cloudCallout">
              <a:avLst>
                <a:gd name="adj1" fmla="val 36000"/>
                <a:gd name="adj2" fmla="val 56000"/>
              </a:avLst>
            </a:prstGeom>
            <a:solidFill>
              <a:srgbClr val="FBE6DD"/>
            </a:solidFill>
            <a:ln w="31750">
              <a:solidFill>
                <a:srgbClr val="E07A5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הוא כועס עליי. הוא לא רוצה להיות חבר שלי.</a:t>
              </a:r>
              <a:endParaRPr lang="he-IL"/>
            </a:p>
          </p:txBody>
        </p:sp>
        <p:sp>
          <p:nvSpPr>
            <p:cNvPr id="28" name="Oval 27"/>
            <p:cNvSpPr/>
            <p:nvPr/>
          </p:nvSpPr>
          <p:spPr>
            <a:xfrm>
              <a:off x="11262207" y="3840480"/>
              <a:ext cx="640080" cy="640080"/>
            </a:xfrm>
            <a:prstGeom prst="ellipse">
              <a:avLst/>
            </a:prstGeom>
            <a:solidFill>
              <a:srgbClr val="B0472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א</a:t>
              </a:r>
              <a:endParaRPr lang="he-IL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89407" y="3520440"/>
            <a:ext cx="5806440" cy="2971799"/>
            <a:chOff x="289407" y="3520440"/>
            <a:chExt cx="5806440" cy="2971799"/>
          </a:xfrm>
        </p:grpSpPr>
        <p:sp>
          <p:nvSpPr>
            <p:cNvPr id="30" name="Freeform 29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0" cap="rnd">
              <a:solidFill>
                <a:srgbClr val="2A9D8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2" name="Cloud Callout 31"/>
            <p:cNvSpPr/>
            <p:nvPr/>
          </p:nvSpPr>
          <p:spPr>
            <a:xfrm>
              <a:off x="426567" y="3977639"/>
              <a:ext cx="4846320" cy="2514600"/>
            </a:xfrm>
            <a:prstGeom prst="cloudCallout">
              <a:avLst>
                <a:gd name="adj1" fmla="val -36000"/>
                <a:gd name="adj2" fmla="val 56000"/>
              </a:avLst>
            </a:prstGeom>
            <a:solidFill>
              <a:srgbClr val="D9F0EC"/>
            </a:solidFill>
            <a:ln w="31750">
              <a:solidFill>
                <a:srgbClr val="2A9D8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אולי הוא לא ראה אותי. הוא קורא דף.</a:t>
              </a:r>
              <a:endParaRPr lang="he-IL"/>
            </a:p>
          </p:txBody>
        </p:sp>
        <p:sp>
          <p:nvSpPr>
            <p:cNvPr id="33" name="Oval 32"/>
            <p:cNvSpPr/>
            <p:nvPr/>
          </p:nvSpPr>
          <p:spPr>
            <a:xfrm>
              <a:off x="289407" y="3840480"/>
              <a:ext cx="640080" cy="640080"/>
            </a:xfrm>
            <a:prstGeom prst="ellipse">
              <a:avLst/>
            </a:prstGeom>
            <a:solidFill>
              <a:srgbClr val="1D6E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ב</a:t>
              </a:r>
              <a:endParaRPr lang="he-IL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4267047" y="3017520"/>
            <a:ext cx="365760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אפשר לחשוב?</a:t>
            </a:r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1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B0472E"/>
                </a:solidFill>
                <a:latin typeface="Arial"/>
                <a:ea typeface="Arial"/>
                <a:cs typeface="Arial"/>
              </a:rPr>
              <a:t>דרך א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E07A5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הוא כועס עליי. הוא לא רוצה להיות חבר שלי.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hur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עלבון ועצב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4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נועה מתרחקת ולא מדברת עם איתי כל היום.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1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ב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1D6E65"/>
                </a:solidFill>
                <a:latin typeface="Arial"/>
                <a:ea typeface="Arial"/>
                <a:cs typeface="Arial"/>
              </a:rPr>
              <a:t>דרך ב: מחשבה שעוזרת לי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2A9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אולי הוא לא ראה אותי. הוא קורא דף.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cal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רוגע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2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נועה ניגשת ואומרת שוב: שלום, איתי!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2</a:t>
            </a:r>
            <a:endParaRPr lang="he-IL"/>
          </a:p>
        </p:txBody>
      </p:sp>
      <p:pic>
        <p:nvPicPr>
          <p:cNvPr id="22" name="Picture 21" descr="panel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767" y="1188720"/>
            <a:ext cx="8138160" cy="3829294"/>
          </a:xfrm>
          <a:prstGeom prst="roundRect">
            <a:avLst>
              <a:gd name="adj" fmla="val 6000"/>
            </a:avLst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5127742"/>
            <a:ext cx="11091672" cy="1638817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איתי בנה מגדל קוביות.</a:t>
            </a:r>
            <a:endParaRPr lang="he-IL"/>
          </a:p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ילד שעבר ליד נתקל בו, והמגדל נפל.</a:t>
            </a:r>
            <a:endParaRPr lang="he-I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2</a:t>
            </a:r>
            <a:endParaRPr lang="he-IL"/>
          </a:p>
        </p:txBody>
      </p:sp>
      <p:pic>
        <p:nvPicPr>
          <p:cNvPr id="22" name="Picture 21" descr="panel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2767" y="1170432"/>
            <a:ext cx="3566160" cy="1678005"/>
          </a:xfrm>
          <a:prstGeom prst="roundRect">
            <a:avLst>
              <a:gd name="adj" fmla="val 8000"/>
            </a:avLst>
          </a:prstGeom>
        </p:spPr>
      </p:pic>
      <p:sp>
        <p:nvSpPr>
          <p:cNvPr id="23" name="Freeform 22"/>
          <p:cNvSpPr/>
          <p:nvPr/>
        </p:nvSpPr>
        <p:spPr>
          <a:xfrm>
            <a:off x="6095847" y="2848437"/>
            <a:ext cx="0" cy="763443"/>
          </a:xfrm>
          <a:custGeom>
            <a:avLst/>
            <a:gdLst/>
            <a:ahLst/>
            <a:cxnLst/>
            <a:rect l="l" t="t" r="r" b="b"/>
            <a:pathLst>
              <a:path w="0" h="763443">
                <a:moveTo>
                  <a:pt x="0" y="0"/>
                </a:moveTo>
                <a:lnTo>
                  <a:pt x="0" y="763443"/>
                </a:lnTo>
              </a:path>
            </a:pathLst>
          </a:custGeom>
          <a:noFill/>
          <a:ln w="431800" cap="rnd">
            <a:solidFill>
              <a:srgbClr val="D8C9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24" name="Group 23"/>
          <p:cNvGrpSpPr/>
          <p:nvPr/>
        </p:nvGrpSpPr>
        <p:grpSpPr>
          <a:xfrm>
            <a:off x="6095847" y="3520440"/>
            <a:ext cx="5806440" cy="2971799"/>
            <a:chOff x="6095847" y="3520440"/>
            <a:chExt cx="5806440" cy="2971799"/>
          </a:xfrm>
        </p:grpSpPr>
        <p:sp>
          <p:nvSpPr>
            <p:cNvPr id="25" name="Freeform 24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0" cap="rnd">
              <a:solidFill>
                <a:srgbClr val="E07A5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7" name="Cloud Callout 26"/>
            <p:cNvSpPr/>
            <p:nvPr/>
          </p:nvSpPr>
          <p:spPr>
            <a:xfrm>
              <a:off x="6918807" y="3977639"/>
              <a:ext cx="4846320" cy="2514600"/>
            </a:xfrm>
            <a:prstGeom prst="cloudCallout">
              <a:avLst>
                <a:gd name="adj1" fmla="val 36000"/>
                <a:gd name="adj2" fmla="val 56000"/>
              </a:avLst>
            </a:prstGeom>
            <a:solidFill>
              <a:srgbClr val="FBE6DD"/>
            </a:solidFill>
            <a:ln w="31750">
              <a:solidFill>
                <a:srgbClr val="E07A5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הוא הפיל את המגדל בכוונה!</a:t>
              </a:r>
              <a:endParaRPr lang="he-IL"/>
            </a:p>
          </p:txBody>
        </p:sp>
        <p:sp>
          <p:nvSpPr>
            <p:cNvPr id="28" name="Oval 27"/>
            <p:cNvSpPr/>
            <p:nvPr/>
          </p:nvSpPr>
          <p:spPr>
            <a:xfrm>
              <a:off x="11262207" y="3840480"/>
              <a:ext cx="640080" cy="640080"/>
            </a:xfrm>
            <a:prstGeom prst="ellipse">
              <a:avLst/>
            </a:prstGeom>
            <a:solidFill>
              <a:srgbClr val="B0472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א</a:t>
              </a:r>
              <a:endParaRPr lang="he-IL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89407" y="3520440"/>
            <a:ext cx="5806440" cy="2971799"/>
            <a:chOff x="289407" y="3520440"/>
            <a:chExt cx="5806440" cy="2971799"/>
          </a:xfrm>
        </p:grpSpPr>
        <p:sp>
          <p:nvSpPr>
            <p:cNvPr id="30" name="Freeform 29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0" cap="rnd">
              <a:solidFill>
                <a:srgbClr val="2A9D8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2" name="Cloud Callout 31"/>
            <p:cNvSpPr/>
            <p:nvPr/>
          </p:nvSpPr>
          <p:spPr>
            <a:xfrm>
              <a:off x="426567" y="3977639"/>
              <a:ext cx="4846320" cy="2514600"/>
            </a:xfrm>
            <a:prstGeom prst="cloudCallout">
              <a:avLst>
                <a:gd name="adj1" fmla="val -36000"/>
                <a:gd name="adj2" fmla="val 56000"/>
              </a:avLst>
            </a:prstGeom>
            <a:solidFill>
              <a:srgbClr val="D9F0EC"/>
            </a:solidFill>
            <a:ln w="31750">
              <a:solidFill>
                <a:srgbClr val="2A9D8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הוא לא שם לב. זו הייתה טעות.</a:t>
              </a:r>
              <a:endParaRPr lang="he-IL"/>
            </a:p>
          </p:txBody>
        </p:sp>
        <p:sp>
          <p:nvSpPr>
            <p:cNvPr id="33" name="Oval 32"/>
            <p:cNvSpPr/>
            <p:nvPr/>
          </p:nvSpPr>
          <p:spPr>
            <a:xfrm>
              <a:off x="289407" y="3840480"/>
              <a:ext cx="640080" cy="640080"/>
            </a:xfrm>
            <a:prstGeom prst="ellipse">
              <a:avLst/>
            </a:prstGeom>
            <a:solidFill>
              <a:srgbClr val="1D6E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ב</a:t>
              </a:r>
              <a:endParaRPr lang="he-IL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4267047" y="3017520"/>
            <a:ext cx="365760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אפשר לחשוב?</a:t>
            </a:r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2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B0472E"/>
                </a:solidFill>
                <a:latin typeface="Arial"/>
                <a:ea typeface="Arial"/>
                <a:cs typeface="Arial"/>
              </a:rPr>
              <a:t>דרך א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E07A5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הוא הפיל את המגדל בכוונה!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angr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כעס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5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איתי צועק על הילד.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2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ב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1D6E65"/>
                </a:solidFill>
                <a:latin typeface="Arial"/>
                <a:ea typeface="Arial"/>
                <a:cs typeface="Arial"/>
              </a:rPr>
              <a:t>דרך ב: מחשבה שעוזרת לי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2A9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הוא לא שם לב. זו הייתה טעות.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disappoint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אכזבה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2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איתי אומר: שים לב בבקשה, ובונה את המגדל מחדש.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3</a:t>
            </a:r>
            <a:endParaRPr lang="he-IL"/>
          </a:p>
        </p:txBody>
      </p:sp>
      <p:pic>
        <p:nvPicPr>
          <p:cNvPr id="22" name="Picture 21" descr="panel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767" y="1188720"/>
            <a:ext cx="8138160" cy="3829294"/>
          </a:xfrm>
          <a:prstGeom prst="roundRect">
            <a:avLst>
              <a:gd name="adj" fmla="val 6000"/>
            </a:avLst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5127742"/>
            <a:ext cx="11091672" cy="1638817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נועה מרימה יד כדי לענות.</a:t>
            </a:r>
            <a:endParaRPr lang="he-IL"/>
          </a:p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המורה בוחרת ילד אחר.</a:t>
            </a:r>
            <a:endParaRPr lang="he-IL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3</a:t>
            </a:r>
            <a:endParaRPr lang="he-IL"/>
          </a:p>
        </p:txBody>
      </p:sp>
      <p:pic>
        <p:nvPicPr>
          <p:cNvPr id="22" name="Picture 21" descr="panel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2767" y="1170432"/>
            <a:ext cx="3566160" cy="1678005"/>
          </a:xfrm>
          <a:prstGeom prst="roundRect">
            <a:avLst>
              <a:gd name="adj" fmla="val 8000"/>
            </a:avLst>
          </a:prstGeom>
        </p:spPr>
      </p:pic>
      <p:sp>
        <p:nvSpPr>
          <p:cNvPr id="23" name="Freeform 22"/>
          <p:cNvSpPr/>
          <p:nvPr/>
        </p:nvSpPr>
        <p:spPr>
          <a:xfrm>
            <a:off x="6095847" y="2848437"/>
            <a:ext cx="0" cy="763443"/>
          </a:xfrm>
          <a:custGeom>
            <a:avLst/>
            <a:gdLst/>
            <a:ahLst/>
            <a:cxnLst/>
            <a:rect l="l" t="t" r="r" b="b"/>
            <a:pathLst>
              <a:path w="0" h="763443">
                <a:moveTo>
                  <a:pt x="0" y="0"/>
                </a:moveTo>
                <a:lnTo>
                  <a:pt x="0" y="763443"/>
                </a:lnTo>
              </a:path>
            </a:pathLst>
          </a:custGeom>
          <a:noFill/>
          <a:ln w="431800" cap="rnd">
            <a:solidFill>
              <a:srgbClr val="D8C9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24" name="Group 23"/>
          <p:cNvGrpSpPr/>
          <p:nvPr/>
        </p:nvGrpSpPr>
        <p:grpSpPr>
          <a:xfrm>
            <a:off x="6095847" y="3520440"/>
            <a:ext cx="5806440" cy="2971799"/>
            <a:chOff x="6095847" y="3520440"/>
            <a:chExt cx="5806440" cy="2971799"/>
          </a:xfrm>
        </p:grpSpPr>
        <p:sp>
          <p:nvSpPr>
            <p:cNvPr id="25" name="Freeform 24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0" cap="rnd">
              <a:solidFill>
                <a:srgbClr val="E07A5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7" name="Cloud Callout 26"/>
            <p:cNvSpPr/>
            <p:nvPr/>
          </p:nvSpPr>
          <p:spPr>
            <a:xfrm>
              <a:off x="6918807" y="3977639"/>
              <a:ext cx="4846320" cy="2514600"/>
            </a:xfrm>
            <a:prstGeom prst="cloudCallout">
              <a:avLst>
                <a:gd name="adj1" fmla="val 36000"/>
                <a:gd name="adj2" fmla="val 56000"/>
              </a:avLst>
            </a:prstGeom>
            <a:solidFill>
              <a:srgbClr val="FBE6DD"/>
            </a:solidFill>
            <a:ln w="31750">
              <a:solidFill>
                <a:srgbClr val="E07A5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המורה לא אוהבת אותי. היא אף פעם לא בוחרת בי.</a:t>
              </a:r>
              <a:endParaRPr lang="he-IL"/>
            </a:p>
          </p:txBody>
        </p:sp>
        <p:sp>
          <p:nvSpPr>
            <p:cNvPr id="28" name="Oval 27"/>
            <p:cNvSpPr/>
            <p:nvPr/>
          </p:nvSpPr>
          <p:spPr>
            <a:xfrm>
              <a:off x="11262207" y="3840480"/>
              <a:ext cx="640080" cy="640080"/>
            </a:xfrm>
            <a:prstGeom prst="ellipse">
              <a:avLst/>
            </a:prstGeom>
            <a:solidFill>
              <a:srgbClr val="B0472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א</a:t>
              </a:r>
              <a:endParaRPr lang="he-IL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89407" y="3520440"/>
            <a:ext cx="5806440" cy="2971799"/>
            <a:chOff x="289407" y="3520440"/>
            <a:chExt cx="5806440" cy="2971799"/>
          </a:xfrm>
        </p:grpSpPr>
        <p:sp>
          <p:nvSpPr>
            <p:cNvPr id="30" name="Freeform 29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0" cap="rnd">
              <a:solidFill>
                <a:srgbClr val="2A9D8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2" name="Cloud Callout 31"/>
            <p:cNvSpPr/>
            <p:nvPr/>
          </p:nvSpPr>
          <p:spPr>
            <a:xfrm>
              <a:off x="426567" y="3977639"/>
              <a:ext cx="4846320" cy="2514600"/>
            </a:xfrm>
            <a:prstGeom prst="cloudCallout">
              <a:avLst>
                <a:gd name="adj1" fmla="val -36000"/>
                <a:gd name="adj2" fmla="val 56000"/>
              </a:avLst>
            </a:prstGeom>
            <a:solidFill>
              <a:srgbClr val="D9F0EC"/>
            </a:solidFill>
            <a:ln w="31750">
              <a:solidFill>
                <a:srgbClr val="2A9D8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הרבה ילדים הרימו יד. אולי התור שלי יגיע בשאלה הבאה.</a:t>
              </a:r>
              <a:endParaRPr lang="he-IL"/>
            </a:p>
          </p:txBody>
        </p:sp>
        <p:sp>
          <p:nvSpPr>
            <p:cNvPr id="33" name="Oval 32"/>
            <p:cNvSpPr/>
            <p:nvPr/>
          </p:nvSpPr>
          <p:spPr>
            <a:xfrm>
              <a:off x="289407" y="3840480"/>
              <a:ext cx="640080" cy="640080"/>
            </a:xfrm>
            <a:prstGeom prst="ellipse">
              <a:avLst/>
            </a:prstGeom>
            <a:solidFill>
              <a:srgbClr val="1D6E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ב</a:t>
              </a:r>
              <a:endParaRPr lang="he-IL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4267047" y="3017520"/>
            <a:ext cx="365760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אפשר לחשוב?</a:t>
            </a:r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3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B0472E"/>
                </a:solidFill>
                <a:latin typeface="Arial"/>
                <a:ea typeface="Arial"/>
                <a:cs typeface="Arial"/>
              </a:rPr>
              <a:t>דרך א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E07A5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המורה לא אוהבת אותי. היא אף פעם לא בוחרת בי.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sa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עצב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4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נועה מורידה את הראש ומפסיקה להקשיב.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3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ב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1D6E65"/>
                </a:solidFill>
                <a:latin typeface="Arial"/>
                <a:ea typeface="Arial"/>
                <a:cs typeface="Arial"/>
              </a:rPr>
              <a:t>דרך ב: מחשבה שעוזרת לי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2A9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הרבה ילדים הרימו יד. אולי התור שלי יגיע בשאלה הבאה.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disappoint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אכזבה קטנה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2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נועה מחכה ומרימה יד שוב בשאלה הבאה.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4</a:t>
            </a:r>
            <a:endParaRPr lang="he-IL"/>
          </a:p>
        </p:txBody>
      </p:sp>
      <p:pic>
        <p:nvPicPr>
          <p:cNvPr id="22" name="Picture 21" descr="panel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767" y="1188720"/>
            <a:ext cx="8138160" cy="3829294"/>
          </a:xfrm>
          <a:prstGeom prst="roundRect">
            <a:avLst>
              <a:gd name="adj" fmla="val 6000"/>
            </a:avLst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5127742"/>
            <a:ext cx="11091672" cy="1638817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איתי נכנס לכיתה.</a:t>
            </a:r>
            <a:endParaRPr lang="he-IL"/>
          </a:p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קבוצת ילדים צוחקת.</a:t>
            </a:r>
            <a:endParaRPr lang="he-I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4</a:t>
            </a:r>
            <a:endParaRPr lang="he-IL"/>
          </a:p>
        </p:txBody>
      </p:sp>
      <p:pic>
        <p:nvPicPr>
          <p:cNvPr id="22" name="Picture 21" descr="panel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2767" y="1170432"/>
            <a:ext cx="3566160" cy="1678005"/>
          </a:xfrm>
          <a:prstGeom prst="roundRect">
            <a:avLst>
              <a:gd name="adj" fmla="val 8000"/>
            </a:avLst>
          </a:prstGeom>
        </p:spPr>
      </p:pic>
      <p:sp>
        <p:nvSpPr>
          <p:cNvPr id="23" name="Freeform 22"/>
          <p:cNvSpPr/>
          <p:nvPr/>
        </p:nvSpPr>
        <p:spPr>
          <a:xfrm>
            <a:off x="6095847" y="2848437"/>
            <a:ext cx="0" cy="763443"/>
          </a:xfrm>
          <a:custGeom>
            <a:avLst/>
            <a:gdLst/>
            <a:ahLst/>
            <a:cxnLst/>
            <a:rect l="l" t="t" r="r" b="b"/>
            <a:pathLst>
              <a:path w="0" h="763443">
                <a:moveTo>
                  <a:pt x="0" y="0"/>
                </a:moveTo>
                <a:lnTo>
                  <a:pt x="0" y="763443"/>
                </a:lnTo>
              </a:path>
            </a:pathLst>
          </a:custGeom>
          <a:noFill/>
          <a:ln w="431800" cap="rnd">
            <a:solidFill>
              <a:srgbClr val="D8C9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24" name="Group 23"/>
          <p:cNvGrpSpPr/>
          <p:nvPr/>
        </p:nvGrpSpPr>
        <p:grpSpPr>
          <a:xfrm>
            <a:off x="6095847" y="3520440"/>
            <a:ext cx="5806440" cy="2971799"/>
            <a:chOff x="6095847" y="3520440"/>
            <a:chExt cx="5806440" cy="2971799"/>
          </a:xfrm>
        </p:grpSpPr>
        <p:sp>
          <p:nvSpPr>
            <p:cNvPr id="25" name="Freeform 24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0" cap="rnd">
              <a:solidFill>
                <a:srgbClr val="E07A5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7" name="Cloud Callout 26"/>
            <p:cNvSpPr/>
            <p:nvPr/>
          </p:nvSpPr>
          <p:spPr>
            <a:xfrm>
              <a:off x="6918807" y="3977639"/>
              <a:ext cx="4846320" cy="2514600"/>
            </a:xfrm>
            <a:prstGeom prst="cloudCallout">
              <a:avLst>
                <a:gd name="adj1" fmla="val 36000"/>
                <a:gd name="adj2" fmla="val 56000"/>
              </a:avLst>
            </a:prstGeom>
            <a:solidFill>
              <a:srgbClr val="FBE6DD"/>
            </a:solidFill>
            <a:ln w="31750">
              <a:solidFill>
                <a:srgbClr val="E07A5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הם צוחקים עליי.</a:t>
              </a:r>
              <a:endParaRPr lang="he-IL"/>
            </a:p>
          </p:txBody>
        </p:sp>
        <p:sp>
          <p:nvSpPr>
            <p:cNvPr id="28" name="Oval 27"/>
            <p:cNvSpPr/>
            <p:nvPr/>
          </p:nvSpPr>
          <p:spPr>
            <a:xfrm>
              <a:off x="11262207" y="3840480"/>
              <a:ext cx="640080" cy="640080"/>
            </a:xfrm>
            <a:prstGeom prst="ellipse">
              <a:avLst/>
            </a:prstGeom>
            <a:solidFill>
              <a:srgbClr val="B0472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א</a:t>
              </a:r>
              <a:endParaRPr lang="he-IL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89407" y="3520440"/>
            <a:ext cx="5806440" cy="2971799"/>
            <a:chOff x="289407" y="3520440"/>
            <a:chExt cx="5806440" cy="2971799"/>
          </a:xfrm>
        </p:grpSpPr>
        <p:sp>
          <p:nvSpPr>
            <p:cNvPr id="30" name="Freeform 29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0" cap="rnd">
              <a:solidFill>
                <a:srgbClr val="2A9D8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2" name="Cloud Callout 31"/>
            <p:cNvSpPr/>
            <p:nvPr/>
          </p:nvSpPr>
          <p:spPr>
            <a:xfrm>
              <a:off x="426567" y="3977639"/>
              <a:ext cx="4846320" cy="2514600"/>
            </a:xfrm>
            <a:prstGeom prst="cloudCallout">
              <a:avLst>
                <a:gd name="adj1" fmla="val -36000"/>
                <a:gd name="adj2" fmla="val 56000"/>
              </a:avLst>
            </a:prstGeom>
            <a:solidFill>
              <a:srgbClr val="D9F0EC"/>
            </a:solidFill>
            <a:ln w="31750">
              <a:solidFill>
                <a:srgbClr val="2A9D8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אולי יש משהו מצחיק בספר שהם קוראים.</a:t>
              </a:r>
              <a:endParaRPr lang="he-IL"/>
            </a:p>
          </p:txBody>
        </p:sp>
        <p:sp>
          <p:nvSpPr>
            <p:cNvPr id="33" name="Oval 32"/>
            <p:cNvSpPr/>
            <p:nvPr/>
          </p:nvSpPr>
          <p:spPr>
            <a:xfrm>
              <a:off x="289407" y="3840480"/>
              <a:ext cx="640080" cy="640080"/>
            </a:xfrm>
            <a:prstGeom prst="ellipse">
              <a:avLst/>
            </a:prstGeom>
            <a:solidFill>
              <a:srgbClr val="1D6E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ב</a:t>
              </a:r>
              <a:endParaRPr lang="he-IL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4267047" y="3017520"/>
            <a:ext cx="365760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אפשר לחשוב?</a:t>
            </a:r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4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B0472E"/>
                </a:solidFill>
                <a:latin typeface="Arial"/>
                <a:ea typeface="Arial"/>
                <a:cs typeface="Arial"/>
              </a:rPr>
              <a:t>דרך א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E07A5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הם צוחקים עליי.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sham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בושה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4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איתי יוצא מהכיתה.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4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ב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1D6E65"/>
                </a:solidFill>
                <a:latin typeface="Arial"/>
                <a:ea typeface="Arial"/>
                <a:cs typeface="Arial"/>
              </a:rPr>
              <a:t>דרך ב: מחשבה שעוזרת לי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2A9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אולי יש משהו מצחיק בספר שהם קוראים.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curiou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סקרנות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2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איתי ניגש ושואל: מה מצחיק?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5</a:t>
            </a:r>
            <a:endParaRPr lang="he-IL"/>
          </a:p>
        </p:txBody>
      </p:sp>
      <p:pic>
        <p:nvPicPr>
          <p:cNvPr id="22" name="Picture 21" descr="panel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767" y="1188720"/>
            <a:ext cx="8138160" cy="3829294"/>
          </a:xfrm>
          <a:prstGeom prst="roundRect">
            <a:avLst>
              <a:gd name="adj" fmla="val 6000"/>
            </a:avLst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5127742"/>
            <a:ext cx="11091672" cy="1638817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הלימודים נגמרו.</a:t>
            </a:r>
            <a:endParaRPr lang="he-IL"/>
          </a:p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כל הילדים הלכו הביתה, ועוד לא באו לאסוף את נועה.</a:t>
            </a:r>
            <a:endParaRPr lang="he-IL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5</a:t>
            </a:r>
            <a:endParaRPr lang="he-IL"/>
          </a:p>
        </p:txBody>
      </p:sp>
      <p:pic>
        <p:nvPicPr>
          <p:cNvPr id="22" name="Picture 21" descr="panel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2767" y="1170432"/>
            <a:ext cx="3566160" cy="1678005"/>
          </a:xfrm>
          <a:prstGeom prst="roundRect">
            <a:avLst>
              <a:gd name="adj" fmla="val 8000"/>
            </a:avLst>
          </a:prstGeom>
        </p:spPr>
      </p:pic>
      <p:sp>
        <p:nvSpPr>
          <p:cNvPr id="23" name="Freeform 22"/>
          <p:cNvSpPr/>
          <p:nvPr/>
        </p:nvSpPr>
        <p:spPr>
          <a:xfrm>
            <a:off x="6095847" y="2848437"/>
            <a:ext cx="0" cy="763443"/>
          </a:xfrm>
          <a:custGeom>
            <a:avLst/>
            <a:gdLst/>
            <a:ahLst/>
            <a:cxnLst/>
            <a:rect l="l" t="t" r="r" b="b"/>
            <a:pathLst>
              <a:path w="0" h="763443">
                <a:moveTo>
                  <a:pt x="0" y="0"/>
                </a:moveTo>
                <a:lnTo>
                  <a:pt x="0" y="763443"/>
                </a:lnTo>
              </a:path>
            </a:pathLst>
          </a:custGeom>
          <a:noFill/>
          <a:ln w="431800" cap="rnd">
            <a:solidFill>
              <a:srgbClr val="D8C9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24" name="Group 23"/>
          <p:cNvGrpSpPr/>
          <p:nvPr/>
        </p:nvGrpSpPr>
        <p:grpSpPr>
          <a:xfrm>
            <a:off x="6095847" y="3520440"/>
            <a:ext cx="5806440" cy="2971799"/>
            <a:chOff x="6095847" y="3520440"/>
            <a:chExt cx="5806440" cy="2971799"/>
          </a:xfrm>
        </p:grpSpPr>
        <p:sp>
          <p:nvSpPr>
            <p:cNvPr id="25" name="Freeform 24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0" cap="rnd">
              <a:solidFill>
                <a:srgbClr val="E07A5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7" name="Cloud Callout 26"/>
            <p:cNvSpPr/>
            <p:nvPr/>
          </p:nvSpPr>
          <p:spPr>
            <a:xfrm>
              <a:off x="6918807" y="3977639"/>
              <a:ext cx="4846320" cy="2514600"/>
            </a:xfrm>
            <a:prstGeom prst="cloudCallout">
              <a:avLst>
                <a:gd name="adj1" fmla="val 36000"/>
                <a:gd name="adj2" fmla="val 56000"/>
              </a:avLst>
            </a:prstGeom>
            <a:solidFill>
              <a:srgbClr val="FBE6DD"/>
            </a:solidFill>
            <a:ln w="31750">
              <a:solidFill>
                <a:srgbClr val="E07A5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קרה משהו רע. שכחו אותי.</a:t>
              </a:r>
              <a:endParaRPr lang="he-IL"/>
            </a:p>
          </p:txBody>
        </p:sp>
        <p:sp>
          <p:nvSpPr>
            <p:cNvPr id="28" name="Oval 27"/>
            <p:cNvSpPr/>
            <p:nvPr/>
          </p:nvSpPr>
          <p:spPr>
            <a:xfrm>
              <a:off x="11262207" y="3840480"/>
              <a:ext cx="640080" cy="640080"/>
            </a:xfrm>
            <a:prstGeom prst="ellipse">
              <a:avLst/>
            </a:prstGeom>
            <a:solidFill>
              <a:srgbClr val="B0472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א</a:t>
              </a:r>
              <a:endParaRPr lang="he-IL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89407" y="3520440"/>
            <a:ext cx="5806440" cy="2971799"/>
            <a:chOff x="289407" y="3520440"/>
            <a:chExt cx="5806440" cy="2971799"/>
          </a:xfrm>
        </p:grpSpPr>
        <p:sp>
          <p:nvSpPr>
            <p:cNvPr id="30" name="Freeform 29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0" cap="rnd">
              <a:solidFill>
                <a:srgbClr val="2A9D8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2" name="Cloud Callout 31"/>
            <p:cNvSpPr/>
            <p:nvPr/>
          </p:nvSpPr>
          <p:spPr>
            <a:xfrm>
              <a:off x="426567" y="3977639"/>
              <a:ext cx="4846320" cy="2514600"/>
            </a:xfrm>
            <a:prstGeom prst="cloudCallout">
              <a:avLst>
                <a:gd name="adj1" fmla="val -36000"/>
                <a:gd name="adj2" fmla="val 56000"/>
              </a:avLst>
            </a:prstGeom>
            <a:solidFill>
              <a:srgbClr val="D9F0EC"/>
            </a:solidFill>
            <a:ln w="31750">
              <a:solidFill>
                <a:srgbClr val="2A9D8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אולי יש פקק בדרך. המורה נמצאת איתי, ואני בטוחה.</a:t>
              </a:r>
              <a:endParaRPr lang="he-IL"/>
            </a:p>
          </p:txBody>
        </p:sp>
        <p:sp>
          <p:nvSpPr>
            <p:cNvPr id="33" name="Oval 32"/>
            <p:cNvSpPr/>
            <p:nvPr/>
          </p:nvSpPr>
          <p:spPr>
            <a:xfrm>
              <a:off x="289407" y="3840480"/>
              <a:ext cx="640080" cy="640080"/>
            </a:xfrm>
            <a:prstGeom prst="ellipse">
              <a:avLst/>
            </a:prstGeom>
            <a:solidFill>
              <a:srgbClr val="1D6E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ב</a:t>
              </a:r>
              <a:endParaRPr lang="he-IL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4267047" y="3017520"/>
            <a:ext cx="365760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אפשר לחשוב?</a:t>
            </a:r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5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B0472E"/>
                </a:solidFill>
                <a:latin typeface="Arial"/>
                <a:ea typeface="Arial"/>
                <a:cs typeface="Arial"/>
              </a:rPr>
              <a:t>דרך א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E07A5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קרה משהו רע. שכחו אותי.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fea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פחד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5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נועה בוכה ולא מצליחה להירגע.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5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ב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1D6E65"/>
                </a:solidFill>
                <a:latin typeface="Arial"/>
                <a:ea typeface="Arial"/>
                <a:cs typeface="Arial"/>
              </a:rPr>
              <a:t>דרך ב: מחשבה שעוזרת לי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2A9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אולי יש פקק בדרך. המורה נמצאת איתי, ואני בטוחה.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worr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דאגה קטנה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2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נועה מבקשת מהמורה להתקשר הביתה, ומחכה איתה.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6</a:t>
            </a:r>
            <a:endParaRPr lang="he-IL"/>
          </a:p>
        </p:txBody>
      </p:sp>
      <p:pic>
        <p:nvPicPr>
          <p:cNvPr id="22" name="Picture 21" descr="panel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767" y="1188720"/>
            <a:ext cx="8138160" cy="3829294"/>
          </a:xfrm>
          <a:prstGeom prst="roundRect">
            <a:avLst>
              <a:gd name="adj" fmla="val 6000"/>
            </a:avLst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5127742"/>
            <a:ext cx="11091672" cy="1638817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איתי משחק משחק קופסה עם חבר.</a:t>
            </a:r>
            <a:endParaRPr lang="he-IL"/>
          </a:p>
          <a:p>
            <a:pPr rtl="1" algn="ctr"/>
            <a:r>
              <a:rPr sz="3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החבר מגיע ראשון לסוף.</a:t>
            </a:r>
            <a:endParaRPr lang="he-IL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6</a:t>
            </a:r>
            <a:endParaRPr lang="he-IL"/>
          </a:p>
        </p:txBody>
      </p:sp>
      <p:pic>
        <p:nvPicPr>
          <p:cNvPr id="22" name="Picture 21" descr="panel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2767" y="1170432"/>
            <a:ext cx="3566160" cy="1678005"/>
          </a:xfrm>
          <a:prstGeom prst="roundRect">
            <a:avLst>
              <a:gd name="adj" fmla="val 8000"/>
            </a:avLst>
          </a:prstGeom>
        </p:spPr>
      </p:pic>
      <p:sp>
        <p:nvSpPr>
          <p:cNvPr id="23" name="Freeform 22"/>
          <p:cNvSpPr/>
          <p:nvPr/>
        </p:nvSpPr>
        <p:spPr>
          <a:xfrm>
            <a:off x="6095847" y="2848437"/>
            <a:ext cx="0" cy="763443"/>
          </a:xfrm>
          <a:custGeom>
            <a:avLst/>
            <a:gdLst/>
            <a:ahLst/>
            <a:cxnLst/>
            <a:rect l="l" t="t" r="r" b="b"/>
            <a:pathLst>
              <a:path w="0" h="763443">
                <a:moveTo>
                  <a:pt x="0" y="0"/>
                </a:moveTo>
                <a:lnTo>
                  <a:pt x="0" y="763443"/>
                </a:lnTo>
              </a:path>
            </a:pathLst>
          </a:custGeom>
          <a:noFill/>
          <a:ln w="431800" cap="rnd">
            <a:solidFill>
              <a:srgbClr val="D8C9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24" name="Group 23"/>
          <p:cNvGrpSpPr/>
          <p:nvPr/>
        </p:nvGrpSpPr>
        <p:grpSpPr>
          <a:xfrm>
            <a:off x="6095847" y="3520440"/>
            <a:ext cx="5806440" cy="2971799"/>
            <a:chOff x="6095847" y="3520440"/>
            <a:chExt cx="5806440" cy="2971799"/>
          </a:xfrm>
        </p:grpSpPr>
        <p:sp>
          <p:nvSpPr>
            <p:cNvPr id="25" name="Freeform 24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0" cap="rnd">
              <a:solidFill>
                <a:srgbClr val="E07A5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09584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0" y="0"/>
                  </a:moveTo>
                  <a:lnTo>
                    <a:pt x="16437" y="68507"/>
                  </a:lnTo>
                  <a:lnTo>
                    <a:pt x="63871" y="126100"/>
                  </a:lnTo>
                  <a:lnTo>
                    <a:pt x="139482" y="173771"/>
                  </a:lnTo>
                  <a:lnTo>
                    <a:pt x="240453" y="212513"/>
                  </a:lnTo>
                  <a:lnTo>
                    <a:pt x="363968" y="243317"/>
                  </a:lnTo>
                  <a:lnTo>
                    <a:pt x="507206" y="267176"/>
                  </a:lnTo>
                  <a:lnTo>
                    <a:pt x="667352" y="285081"/>
                  </a:lnTo>
                  <a:lnTo>
                    <a:pt x="841587" y="298026"/>
                  </a:lnTo>
                  <a:lnTo>
                    <a:pt x="1027093" y="307002"/>
                  </a:lnTo>
                  <a:lnTo>
                    <a:pt x="1221052" y="313002"/>
                  </a:lnTo>
                  <a:lnTo>
                    <a:pt x="1420647" y="317017"/>
                  </a:lnTo>
                  <a:lnTo>
                    <a:pt x="1623060" y="320040"/>
                  </a:lnTo>
                  <a:lnTo>
                    <a:pt x="1825473" y="323062"/>
                  </a:lnTo>
                  <a:lnTo>
                    <a:pt x="2025068" y="327077"/>
                  </a:lnTo>
                  <a:lnTo>
                    <a:pt x="2219027" y="333077"/>
                  </a:lnTo>
                  <a:lnTo>
                    <a:pt x="2404533" y="342053"/>
                  </a:lnTo>
                  <a:lnTo>
                    <a:pt x="2578768" y="354998"/>
                  </a:lnTo>
                  <a:lnTo>
                    <a:pt x="2738914" y="372903"/>
                  </a:lnTo>
                  <a:lnTo>
                    <a:pt x="2882153" y="396762"/>
                  </a:lnTo>
                  <a:lnTo>
                    <a:pt x="3005667" y="427566"/>
                  </a:lnTo>
                  <a:lnTo>
                    <a:pt x="3106638" y="466308"/>
                  </a:lnTo>
                  <a:lnTo>
                    <a:pt x="3182250" y="513979"/>
                  </a:lnTo>
                  <a:lnTo>
                    <a:pt x="3229683" y="571572"/>
                  </a:lnTo>
                  <a:lnTo>
                    <a:pt x="324612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7" name="Cloud Callout 26"/>
            <p:cNvSpPr/>
            <p:nvPr/>
          </p:nvSpPr>
          <p:spPr>
            <a:xfrm>
              <a:off x="6918807" y="3977639"/>
              <a:ext cx="4846320" cy="2514600"/>
            </a:xfrm>
            <a:prstGeom prst="cloudCallout">
              <a:avLst>
                <a:gd name="adj1" fmla="val 36000"/>
                <a:gd name="adj2" fmla="val 56000"/>
              </a:avLst>
            </a:prstGeom>
            <a:solidFill>
              <a:srgbClr val="FBE6DD"/>
            </a:solidFill>
            <a:ln w="31750">
              <a:solidFill>
                <a:srgbClr val="E07A5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אני תמיד מפסיד. אני לא טוב בכלום.</a:t>
              </a:r>
              <a:endParaRPr lang="he-IL"/>
            </a:p>
          </p:txBody>
        </p:sp>
        <p:sp>
          <p:nvSpPr>
            <p:cNvPr id="28" name="Oval 27"/>
            <p:cNvSpPr/>
            <p:nvPr/>
          </p:nvSpPr>
          <p:spPr>
            <a:xfrm>
              <a:off x="11262207" y="3840480"/>
              <a:ext cx="640080" cy="640080"/>
            </a:xfrm>
            <a:prstGeom prst="ellipse">
              <a:avLst/>
            </a:prstGeom>
            <a:solidFill>
              <a:srgbClr val="B0472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א</a:t>
              </a:r>
              <a:endParaRPr lang="he-IL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89407" y="3520440"/>
            <a:ext cx="5806440" cy="2971799"/>
            <a:chOff x="289407" y="3520440"/>
            <a:chExt cx="5806440" cy="2971799"/>
          </a:xfrm>
        </p:grpSpPr>
        <p:sp>
          <p:nvSpPr>
            <p:cNvPr id="30" name="Freeform 29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0" cap="rnd">
              <a:solidFill>
                <a:srgbClr val="2A9D8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849727" y="3520440"/>
              <a:ext cx="3246120" cy="640080"/>
            </a:xfrm>
            <a:custGeom>
              <a:avLst/>
              <a:gdLst/>
              <a:ahLst/>
              <a:cxnLst/>
              <a:rect l="l" t="t" r="r" b="b"/>
              <a:pathLst>
                <a:path w="3246120" h="640080">
                  <a:moveTo>
                    <a:pt x="3246120" y="0"/>
                  </a:moveTo>
                  <a:lnTo>
                    <a:pt x="3229683" y="68507"/>
                  </a:lnTo>
                  <a:lnTo>
                    <a:pt x="3182250" y="126100"/>
                  </a:lnTo>
                  <a:lnTo>
                    <a:pt x="3106638" y="173771"/>
                  </a:lnTo>
                  <a:lnTo>
                    <a:pt x="3005667" y="212513"/>
                  </a:lnTo>
                  <a:lnTo>
                    <a:pt x="2882153" y="243317"/>
                  </a:lnTo>
                  <a:lnTo>
                    <a:pt x="2738914" y="267176"/>
                  </a:lnTo>
                  <a:lnTo>
                    <a:pt x="2578768" y="285081"/>
                  </a:lnTo>
                  <a:lnTo>
                    <a:pt x="2404533" y="298026"/>
                  </a:lnTo>
                  <a:lnTo>
                    <a:pt x="2219027" y="307002"/>
                  </a:lnTo>
                  <a:lnTo>
                    <a:pt x="2025068" y="313002"/>
                  </a:lnTo>
                  <a:lnTo>
                    <a:pt x="1825473" y="317017"/>
                  </a:lnTo>
                  <a:lnTo>
                    <a:pt x="1623060" y="320040"/>
                  </a:lnTo>
                  <a:lnTo>
                    <a:pt x="1420647" y="323062"/>
                  </a:lnTo>
                  <a:lnTo>
                    <a:pt x="1221052" y="327077"/>
                  </a:lnTo>
                  <a:lnTo>
                    <a:pt x="1027093" y="333077"/>
                  </a:lnTo>
                  <a:lnTo>
                    <a:pt x="841587" y="342053"/>
                  </a:lnTo>
                  <a:lnTo>
                    <a:pt x="667352" y="354998"/>
                  </a:lnTo>
                  <a:lnTo>
                    <a:pt x="507206" y="372903"/>
                  </a:lnTo>
                  <a:lnTo>
                    <a:pt x="363968" y="396762"/>
                  </a:lnTo>
                  <a:lnTo>
                    <a:pt x="240453" y="427566"/>
                  </a:lnTo>
                  <a:lnTo>
                    <a:pt x="139482" y="466308"/>
                  </a:lnTo>
                  <a:lnTo>
                    <a:pt x="63871" y="513979"/>
                  </a:lnTo>
                  <a:lnTo>
                    <a:pt x="16437" y="571572"/>
                  </a:lnTo>
                  <a:lnTo>
                    <a:pt x="0" y="640080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dash"/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2" name="Cloud Callout 31"/>
            <p:cNvSpPr/>
            <p:nvPr/>
          </p:nvSpPr>
          <p:spPr>
            <a:xfrm>
              <a:off x="426567" y="3977639"/>
              <a:ext cx="4846320" cy="2514600"/>
            </a:xfrm>
            <a:prstGeom prst="cloudCallout">
              <a:avLst>
                <a:gd name="adj1" fmla="val -36000"/>
                <a:gd name="adj2" fmla="val 56000"/>
              </a:avLst>
            </a:prstGeom>
            <a:solidFill>
              <a:srgbClr val="D9F0EC"/>
            </a:solidFill>
            <a:ln w="31750">
              <a:solidFill>
                <a:srgbClr val="2A9D8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rIns="18288" tIns="27432" bIns="27432">
              <a:noAutofit/>
            </a:bodyPr>
            <a:lstStyle/>
            <a:p>
              <a:pPr algn="ctr" rtl="1">
                <a:lnSpc>
                  <a:spcPct val="95000"/>
                </a:lnSpc>
              </a:pPr>
              <a:r>
                <a:rPr sz="2800" b="0" lang="he-IL" altLang="en-US">
                  <a:solidFill>
                    <a:srgbClr val="2F3B45"/>
                  </a:solidFill>
                  <a:latin typeface="Arial"/>
                  <a:ea typeface="Arial"/>
                  <a:cs typeface="Arial"/>
                </a:rPr>
                <a:t>הפעם החבר ניצח. אפשר לשחק שוב.</a:t>
              </a:r>
              <a:endParaRPr lang="he-IL"/>
            </a:p>
          </p:txBody>
        </p:sp>
        <p:sp>
          <p:nvSpPr>
            <p:cNvPr id="33" name="Oval 32"/>
            <p:cNvSpPr/>
            <p:nvPr/>
          </p:nvSpPr>
          <p:spPr>
            <a:xfrm>
              <a:off x="289407" y="3840480"/>
              <a:ext cx="640080" cy="640080"/>
            </a:xfrm>
            <a:prstGeom prst="ellipse">
              <a:avLst/>
            </a:prstGeom>
            <a:solidFill>
              <a:srgbClr val="1D6E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rIns="0" tIns="27432" bIns="27432">
              <a:noAutofit/>
            </a:bodyPr>
            <a:lstStyle/>
            <a:p>
              <a:pPr algn="ctr" rtl="1"/>
              <a:r>
                <a:rPr sz="2800" b="1" lang="he-IL" altLang="en-US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ב</a:t>
              </a:r>
              <a:endParaRPr lang="he-IL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4267047" y="3017520"/>
            <a:ext cx="365760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מה אפשר לחשוב?</a:t>
            </a:r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6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B04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א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B0472E"/>
                </a:solidFill>
                <a:latin typeface="Arial"/>
                <a:ea typeface="Arial"/>
                <a:cs typeface="Arial"/>
              </a:rPr>
              <a:t>דרך א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E07A5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אני תמיד מפסיד. אני לא טוב בכלום.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E07A5F"/>
          </a:solidFill>
          <a:ln w="22225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frustrat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תסכול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4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איתי עוזב את המשחק באמצע.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948672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ED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37976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28" y="457200"/>
            <a:ext cx="329184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399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5E574E"/>
                </a:solidFill>
                <a:latin typeface="Arial"/>
                <a:ea typeface="Arial"/>
                <a:cs typeface="Arial"/>
              </a:rPr>
              <a:t>אירוע</a:t>
            </a:r>
            <a:endParaRPr lang="he-IL"/>
          </a:p>
        </p:txBody>
      </p:sp>
      <p:sp>
        <p:nvSpPr>
          <p:cNvPr id="6" name="Chevron 5"/>
          <p:cNvSpPr/>
          <p:nvPr/>
        </p:nvSpPr>
        <p:spPr>
          <a:xfrm flipH="1">
            <a:off x="9674351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690104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457200"/>
            <a:ext cx="329184" cy="329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9831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פרשנות</a:t>
            </a:r>
            <a:endParaRPr lang="he-IL"/>
          </a:p>
        </p:txBody>
      </p:sp>
      <p:sp>
        <p:nvSpPr>
          <p:cNvPr id="11" name="Chevron 10"/>
          <p:cNvSpPr/>
          <p:nvPr/>
        </p:nvSpPr>
        <p:spPr>
          <a:xfrm flipH="1">
            <a:off x="7415783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31536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20840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457200"/>
            <a:ext cx="329184" cy="329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64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רגש</a:t>
            </a:r>
            <a:endParaRPr lang="he-IL"/>
          </a:p>
        </p:txBody>
      </p:sp>
      <p:sp>
        <p:nvSpPr>
          <p:cNvPr id="16" name="Chevron 15"/>
          <p:cNvSpPr/>
          <p:nvPr/>
        </p:nvSpPr>
        <p:spPr>
          <a:xfrm flipH="1">
            <a:off x="5157216" y="466343"/>
            <a:ext cx="182880" cy="310896"/>
          </a:xfrm>
          <a:prstGeom prst="chevron">
            <a:avLst/>
          </a:prstGeom>
          <a:solidFill>
            <a:srgbClr val="D8C9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172968" y="292608"/>
            <a:ext cx="1874519" cy="658368"/>
          </a:xfrm>
          <a:prstGeom prst="roundRect">
            <a:avLst>
              <a:gd name="adj" fmla="val 50000"/>
            </a:avLst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62272" y="384048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3" y="457200"/>
            <a:ext cx="329184" cy="3291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2696" y="292608"/>
            <a:ext cx="1142999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תגובה</a:t>
            </a:r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365760" y="292608"/>
            <a:ext cx="2651760" cy="65836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l"/>
            <a:r>
              <a:rPr sz="20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סיטואציה 6</a:t>
            </a:r>
            <a:endParaRPr lang="he-IL"/>
          </a:p>
        </p:txBody>
      </p:sp>
      <p:sp>
        <p:nvSpPr>
          <p:cNvPr id="22" name="Oval 21"/>
          <p:cNvSpPr/>
          <p:nvPr/>
        </p:nvSpPr>
        <p:spPr>
          <a:xfrm>
            <a:off x="11183112" y="1170432"/>
            <a:ext cx="640080" cy="640080"/>
          </a:xfrm>
          <a:prstGeom prst="ellipse">
            <a:avLst/>
          </a:prstGeom>
          <a:solidFill>
            <a:srgbClr val="1D6E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ב</a:t>
            </a:r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486400" y="1170432"/>
            <a:ext cx="5577840" cy="6400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800" b="1" lang="he-IL" altLang="en-US">
                <a:solidFill>
                  <a:srgbClr val="1D6E65"/>
                </a:solidFill>
                <a:latin typeface="Arial"/>
                <a:ea typeface="Arial"/>
                <a:cs typeface="Arial"/>
              </a:rPr>
              <a:t>דרך ב: מחשבה שעוזרת לי</a:t>
            </a:r>
            <a:endParaRPr lang="he-IL"/>
          </a:p>
        </p:txBody>
      </p:sp>
      <p:sp>
        <p:nvSpPr>
          <p:cNvPr id="24" name="Freeform 23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0" cap="rnd">
            <a:solidFill>
              <a:srgbClr val="2A9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-274320" y="4343400"/>
            <a:ext cx="12710160" cy="0"/>
          </a:xfrm>
          <a:custGeom>
            <a:avLst/>
            <a:gdLst/>
            <a:ahLst/>
            <a:cxnLst/>
            <a:rect l="l" t="t" r="r" b="b"/>
            <a:pathLst>
              <a:path w="12710160" h="0">
                <a:moveTo>
                  <a:pt x="12710160" y="0"/>
                </a:move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1920240"/>
            <a:ext cx="384048" cy="3840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7532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חשבתי?</a:t>
            </a:r>
            <a:endParaRPr lang="he-IL"/>
          </a:p>
        </p:txBody>
      </p:sp>
      <p:pic>
        <p:nvPicPr>
          <p:cNvPr id="28" name="Picture 27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1920240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97680" y="1874520"/>
            <a:ext cx="301752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הרגשתי?</a:t>
            </a:r>
            <a:endParaRPr lang="he-IL"/>
          </a:p>
        </p:txBody>
      </p:sp>
      <p:pic>
        <p:nvPicPr>
          <p:cNvPr id="30" name="Picture 29" descr="icon_fe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920240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5760" y="1874520"/>
            <a:ext cx="2971800" cy="475488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מה עשיתי?</a:t>
            </a:r>
            <a:endParaRPr lang="he-IL"/>
          </a:p>
        </p:txBody>
      </p:sp>
      <p:sp>
        <p:nvSpPr>
          <p:cNvPr id="32" name="Cloud Callout 31"/>
          <p:cNvSpPr/>
          <p:nvPr/>
        </p:nvSpPr>
        <p:spPr>
          <a:xfrm>
            <a:off x="8275320" y="2578608"/>
            <a:ext cx="3566160" cy="3383280"/>
          </a:xfrm>
          <a:prstGeom prst="cloudCallout">
            <a:avLst>
              <a:gd name="adj1" fmla="val 30000"/>
              <a:gd name="adj2" fmla="val 56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הפעם החבר ניצח. אפשר לשחק שוב.</a:t>
            </a:r>
            <a:endParaRPr lang="he-IL"/>
          </a:p>
        </p:txBody>
      </p:sp>
      <p:sp>
        <p:nvSpPr>
          <p:cNvPr id="33" name="Rounded Rectangle 32"/>
          <p:cNvSpPr/>
          <p:nvPr/>
        </p:nvSpPr>
        <p:spPr>
          <a:xfrm>
            <a:off x="4297680" y="2487168"/>
            <a:ext cx="3566160" cy="3639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46320" y="4809744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59" y="4809744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1</a:t>
            </a:r>
            <a:endParaRPr lang="he-IL"/>
          </a:p>
        </p:txBody>
      </p:sp>
      <p:sp>
        <p:nvSpPr>
          <p:cNvPr id="36" name="Rounded Rectangle 35"/>
          <p:cNvSpPr/>
          <p:nvPr/>
        </p:nvSpPr>
        <p:spPr>
          <a:xfrm>
            <a:off x="4846320" y="4297680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59" y="4297680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2</a:t>
            </a:r>
            <a:endParaRPr lang="he-IL"/>
          </a:p>
        </p:txBody>
      </p:sp>
      <p:sp>
        <p:nvSpPr>
          <p:cNvPr id="38" name="Rounded Rectangle 37"/>
          <p:cNvSpPr/>
          <p:nvPr/>
        </p:nvSpPr>
        <p:spPr>
          <a:xfrm>
            <a:off x="4846320" y="3785616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80559" y="3785616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3</a:t>
            </a:r>
            <a:endParaRPr lang="he-IL"/>
          </a:p>
        </p:txBody>
      </p:sp>
      <p:sp>
        <p:nvSpPr>
          <p:cNvPr id="40" name="Rounded Rectangle 39"/>
          <p:cNvSpPr/>
          <p:nvPr/>
        </p:nvSpPr>
        <p:spPr>
          <a:xfrm>
            <a:off x="4846320" y="3273552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80559" y="3273552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4</a:t>
            </a:r>
            <a:endParaRPr lang="he-IL"/>
          </a:p>
        </p:txBody>
      </p:sp>
      <p:sp>
        <p:nvSpPr>
          <p:cNvPr id="42" name="Rounded Rectangle 41"/>
          <p:cNvSpPr/>
          <p:nvPr/>
        </p:nvSpPr>
        <p:spPr>
          <a:xfrm>
            <a:off x="4846320" y="2761488"/>
            <a:ext cx="384048" cy="4572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225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80559" y="2761488"/>
            <a:ext cx="32004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5</a:t>
            </a:r>
            <a:endParaRPr lang="he-IL"/>
          </a:p>
        </p:txBody>
      </p:sp>
      <p:sp>
        <p:nvSpPr>
          <p:cNvPr id="44" name="Oval 43"/>
          <p:cNvSpPr/>
          <p:nvPr/>
        </p:nvSpPr>
        <p:spPr>
          <a:xfrm>
            <a:off x="4779111" y="5321808"/>
            <a:ext cx="518464" cy="518464"/>
          </a:xfrm>
          <a:prstGeom prst="ellipse">
            <a:avLst/>
          </a:prstGeom>
          <a:solidFill>
            <a:srgbClr val="2A9D8F"/>
          </a:solidFill>
          <a:ln w="22225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face_disappoint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2761488"/>
            <a:ext cx="1645920" cy="164592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03520" y="4498848"/>
            <a:ext cx="2468880" cy="86868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3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אכזבה</a:t>
            </a:r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5303520" y="5367528"/>
            <a:ext cx="246888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כמה חזק? 2</a:t>
            </a:r>
            <a:endParaRPr lang="he-IL"/>
          </a:p>
        </p:txBody>
      </p:sp>
      <p:sp>
        <p:nvSpPr>
          <p:cNvPr id="48" name="Rounded Rectangle 47"/>
          <p:cNvSpPr/>
          <p:nvPr/>
        </p:nvSpPr>
        <p:spPr>
          <a:xfrm>
            <a:off x="365760" y="2487168"/>
            <a:ext cx="3520440" cy="3639312"/>
          </a:xfrm>
          <a:prstGeom prst="roundRect">
            <a:avLst>
              <a:gd name="adj" fmla="val 8000"/>
            </a:avLst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7432" bIns="27432">
            <a:noAutofit/>
          </a:bodyPr>
          <a:lstStyle/>
          <a:p>
            <a:pPr algn="ctr" rtl="1">
              <a:lnSpc>
                <a:spcPct val="95000"/>
              </a:lnSpc>
            </a:pPr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איתי אומר: כל הכבוד, ומציע לשחק עוד סיבוב.</a:t>
            </a:r>
            <a:endParaRPr lang="he-IL"/>
          </a:p>
        </p:txBody>
      </p:sp>
      <p:sp>
        <p:nvSpPr>
          <p:cNvPr id="49" name="Chevron 48"/>
          <p:cNvSpPr/>
          <p:nvPr/>
        </p:nvSpPr>
        <p:spPr>
          <a:xfrm flipH="1">
            <a:off x="797356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hevron 49"/>
          <p:cNvSpPr/>
          <p:nvPr/>
        </p:nvSpPr>
        <p:spPr>
          <a:xfrm flipH="1">
            <a:off x="3995928" y="4178808"/>
            <a:ext cx="182880" cy="329184"/>
          </a:xfrm>
          <a:prstGeom prst="chevro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9144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44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אפשר לבחור מחשבה שעוזרת לי</a:t>
            </a:r>
            <a:endParaRPr lang="he-IL"/>
          </a:p>
        </p:txBody>
      </p:sp>
      <p:sp>
        <p:nvSpPr>
          <p:cNvPr id="3" name="Rounded Rectangle 2"/>
          <p:cNvSpPr/>
          <p:nvPr/>
        </p:nvSpPr>
        <p:spPr>
          <a:xfrm>
            <a:off x="1828800" y="1783080"/>
            <a:ext cx="8531352" cy="11430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89720" y="1920240"/>
            <a:ext cx="868680" cy="868680"/>
          </a:xfrm>
          <a:prstGeom prst="ellipse">
            <a:avLst/>
          </a:prstGeom>
          <a:solidFill>
            <a:srgbClr val="FBF6EC"/>
          </a:solidFill>
          <a:ln w="31750">
            <a:solidFill>
              <a:srgbClr val="3E55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2057400"/>
            <a:ext cx="594360" cy="594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03120" y="1783080"/>
            <a:ext cx="6903720" cy="11430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r"/>
            <a:r>
              <a:rPr sz="34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האירוע נשאר אותו אירוע.</a:t>
            </a:r>
            <a:endParaRPr lang="he-IL"/>
          </a:p>
        </p:txBody>
      </p:sp>
      <p:sp>
        <p:nvSpPr>
          <p:cNvPr id="7" name="Rounded Rectangle 6"/>
          <p:cNvSpPr/>
          <p:nvPr/>
        </p:nvSpPr>
        <p:spPr>
          <a:xfrm>
            <a:off x="1828800" y="3246120"/>
            <a:ext cx="8531352" cy="11430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89720" y="3383279"/>
            <a:ext cx="868680" cy="868680"/>
          </a:xfrm>
          <a:prstGeom prst="ellipse">
            <a:avLst/>
          </a:prstGeom>
          <a:solidFill>
            <a:srgbClr val="FBF6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on_thou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0" y="3520439"/>
            <a:ext cx="594360" cy="5943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03120" y="3246120"/>
            <a:ext cx="6903720" cy="11430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r"/>
            <a:r>
              <a:rPr sz="34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את המחשבה אפשר לשנות.</a:t>
            </a:r>
            <a:endParaRPr lang="he-IL"/>
          </a:p>
        </p:txBody>
      </p:sp>
      <p:sp>
        <p:nvSpPr>
          <p:cNvPr id="11" name="Rounded Rectangle 10"/>
          <p:cNvSpPr/>
          <p:nvPr/>
        </p:nvSpPr>
        <p:spPr>
          <a:xfrm>
            <a:off x="1828800" y="4709160"/>
            <a:ext cx="8531352" cy="11430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189720" y="4846320"/>
            <a:ext cx="868680" cy="868680"/>
          </a:xfrm>
          <a:prstGeom prst="ellipse">
            <a:avLst/>
          </a:prstGeom>
          <a:solidFill>
            <a:srgbClr val="FBF6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con_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983480"/>
            <a:ext cx="594360" cy="5943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03120" y="4709160"/>
            <a:ext cx="6903720" cy="11430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r"/>
            <a:r>
              <a:rPr sz="34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מחשבה אחרת, רגש אחר.</a:t>
            </a:r>
            <a:endParaRPr lang="he-IL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9144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48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עכשיו תורכם</a:t>
            </a:r>
            <a:endParaRPr lang="he-IL"/>
          </a:p>
        </p:txBody>
      </p:sp>
      <p:sp>
        <p:nvSpPr>
          <p:cNvPr id="3" name="Freeform 2"/>
          <p:cNvSpPr/>
          <p:nvPr/>
        </p:nvSpPr>
        <p:spPr>
          <a:xfrm>
            <a:off x="6095847" y="2331720"/>
            <a:ext cx="0" cy="960120"/>
          </a:xfrm>
          <a:custGeom>
            <a:avLst/>
            <a:gdLst/>
            <a:ahLst/>
            <a:cxnLst/>
            <a:rect l="l" t="t" r="r" b="b"/>
            <a:pathLst>
              <a:path w="0" h="960120">
                <a:moveTo>
                  <a:pt x="0" y="0"/>
                </a:moveTo>
                <a:lnTo>
                  <a:pt x="0" y="960120"/>
                </a:lnTo>
              </a:path>
            </a:pathLst>
          </a:custGeom>
          <a:noFill/>
          <a:ln w="431800" cap="rnd">
            <a:solidFill>
              <a:srgbClr val="D8C9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6095847" y="2331720"/>
            <a:ext cx="0" cy="960120"/>
          </a:xfrm>
          <a:custGeom>
            <a:avLst/>
            <a:gdLst/>
            <a:ahLst/>
            <a:cxnLst/>
            <a:rect l="l" t="t" r="r" b="b"/>
            <a:pathLst>
              <a:path w="0" h="960120">
                <a:moveTo>
                  <a:pt x="0" y="0"/>
                </a:moveTo>
                <a:lnTo>
                  <a:pt x="0" y="96012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92727" y="1463040"/>
            <a:ext cx="4206240" cy="868680"/>
          </a:xfrm>
          <a:prstGeom prst="roundRect">
            <a:avLst>
              <a:gd name="adj" fmla="val 30000"/>
            </a:avLst>
          </a:prstGeom>
          <a:solidFill>
            <a:srgbClr val="3E55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27432" bIns="27432">
            <a:noAutofit/>
          </a:bodyPr>
          <a:lstStyle/>
          <a:p>
            <a:pPr algn="ctr" rtl="1"/>
            <a:r>
              <a:rPr sz="2800" b="1" lang="he-IL" altLang="en-US">
                <a:solidFill>
                  <a:srgbClr val="FFFFFF"/>
                </a:solidFill>
                <a:latin typeface="Arial"/>
                <a:ea typeface="Arial"/>
                <a:cs typeface="Arial"/>
              </a:rPr>
              <a:t>משהו שקרה לי</a:t>
            </a:r>
            <a:endParaRPr lang="he-IL"/>
          </a:p>
        </p:txBody>
      </p:sp>
      <p:sp>
        <p:nvSpPr>
          <p:cNvPr id="6" name="Freeform 5"/>
          <p:cNvSpPr/>
          <p:nvPr/>
        </p:nvSpPr>
        <p:spPr>
          <a:xfrm>
            <a:off x="6095847" y="3200400"/>
            <a:ext cx="3749040" cy="1005840"/>
          </a:xfrm>
          <a:custGeom>
            <a:avLst/>
            <a:gdLst/>
            <a:ahLst/>
            <a:cxnLst/>
            <a:rect l="l" t="t" r="r" b="b"/>
            <a:pathLst>
              <a:path w="3749040" h="1005840">
                <a:moveTo>
                  <a:pt x="0" y="0"/>
                </a:moveTo>
                <a:lnTo>
                  <a:pt x="18984" y="64882"/>
                </a:lnTo>
                <a:lnTo>
                  <a:pt x="73766" y="122819"/>
                </a:lnTo>
                <a:lnTo>
                  <a:pt x="161092" y="174486"/>
                </a:lnTo>
                <a:lnTo>
                  <a:pt x="277707" y="220556"/>
                </a:lnTo>
                <a:lnTo>
                  <a:pt x="420357" y="261705"/>
                </a:lnTo>
                <a:lnTo>
                  <a:pt x="585788" y="298608"/>
                </a:lnTo>
                <a:lnTo>
                  <a:pt x="770745" y="331939"/>
                </a:lnTo>
                <a:lnTo>
                  <a:pt x="971973" y="362373"/>
                </a:lnTo>
                <a:lnTo>
                  <a:pt x="1186220" y="390584"/>
                </a:lnTo>
                <a:lnTo>
                  <a:pt x="1410229" y="417247"/>
                </a:lnTo>
                <a:lnTo>
                  <a:pt x="1640747" y="443038"/>
                </a:lnTo>
                <a:lnTo>
                  <a:pt x="1874520" y="468630"/>
                </a:lnTo>
                <a:lnTo>
                  <a:pt x="2108293" y="494698"/>
                </a:lnTo>
                <a:lnTo>
                  <a:pt x="2338811" y="521917"/>
                </a:lnTo>
                <a:lnTo>
                  <a:pt x="2562820" y="550961"/>
                </a:lnTo>
                <a:lnTo>
                  <a:pt x="2777067" y="582506"/>
                </a:lnTo>
                <a:lnTo>
                  <a:pt x="2978296" y="617226"/>
                </a:lnTo>
                <a:lnTo>
                  <a:pt x="3163253" y="655796"/>
                </a:lnTo>
                <a:lnTo>
                  <a:pt x="3328683" y="698890"/>
                </a:lnTo>
                <a:lnTo>
                  <a:pt x="3471333" y="747183"/>
                </a:lnTo>
                <a:lnTo>
                  <a:pt x="3587949" y="801350"/>
                </a:lnTo>
                <a:lnTo>
                  <a:pt x="3675274" y="862065"/>
                </a:lnTo>
                <a:lnTo>
                  <a:pt x="3730056" y="930003"/>
                </a:lnTo>
                <a:lnTo>
                  <a:pt x="3749040" y="1005840"/>
                </a:lnTo>
              </a:path>
            </a:pathLst>
          </a:custGeom>
          <a:noFill/>
          <a:ln w="381000" cap="rnd">
            <a:solidFill>
              <a:srgbClr val="E07A5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5847" y="3200400"/>
            <a:ext cx="3749040" cy="1005840"/>
          </a:xfrm>
          <a:custGeom>
            <a:avLst/>
            <a:gdLst/>
            <a:ahLst/>
            <a:cxnLst/>
            <a:rect l="l" t="t" r="r" b="b"/>
            <a:pathLst>
              <a:path w="3749040" h="1005840">
                <a:moveTo>
                  <a:pt x="0" y="0"/>
                </a:moveTo>
                <a:lnTo>
                  <a:pt x="18984" y="64882"/>
                </a:lnTo>
                <a:lnTo>
                  <a:pt x="73766" y="122819"/>
                </a:lnTo>
                <a:lnTo>
                  <a:pt x="161092" y="174486"/>
                </a:lnTo>
                <a:lnTo>
                  <a:pt x="277707" y="220556"/>
                </a:lnTo>
                <a:lnTo>
                  <a:pt x="420357" y="261705"/>
                </a:lnTo>
                <a:lnTo>
                  <a:pt x="585788" y="298608"/>
                </a:lnTo>
                <a:lnTo>
                  <a:pt x="770745" y="331939"/>
                </a:lnTo>
                <a:lnTo>
                  <a:pt x="971973" y="362373"/>
                </a:lnTo>
                <a:lnTo>
                  <a:pt x="1186220" y="390584"/>
                </a:lnTo>
                <a:lnTo>
                  <a:pt x="1410229" y="417247"/>
                </a:lnTo>
                <a:lnTo>
                  <a:pt x="1640747" y="443038"/>
                </a:lnTo>
                <a:lnTo>
                  <a:pt x="1874520" y="468630"/>
                </a:lnTo>
                <a:lnTo>
                  <a:pt x="2108293" y="494698"/>
                </a:lnTo>
                <a:lnTo>
                  <a:pt x="2338811" y="521917"/>
                </a:lnTo>
                <a:lnTo>
                  <a:pt x="2562820" y="550961"/>
                </a:lnTo>
                <a:lnTo>
                  <a:pt x="2777067" y="582506"/>
                </a:lnTo>
                <a:lnTo>
                  <a:pt x="2978296" y="617226"/>
                </a:lnTo>
                <a:lnTo>
                  <a:pt x="3163253" y="655796"/>
                </a:lnTo>
                <a:lnTo>
                  <a:pt x="3328683" y="698890"/>
                </a:lnTo>
                <a:lnTo>
                  <a:pt x="3471333" y="747183"/>
                </a:lnTo>
                <a:lnTo>
                  <a:pt x="3587949" y="801350"/>
                </a:lnTo>
                <a:lnTo>
                  <a:pt x="3675274" y="862065"/>
                </a:lnTo>
                <a:lnTo>
                  <a:pt x="3730056" y="930003"/>
                </a:lnTo>
                <a:lnTo>
                  <a:pt x="3749040" y="100584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5847" y="3200400"/>
            <a:ext cx="0" cy="1005840"/>
          </a:xfrm>
          <a:custGeom>
            <a:avLst/>
            <a:gdLst/>
            <a:ahLst/>
            <a:cxnLst/>
            <a:rect l="l" t="t" r="r" b="b"/>
            <a:pathLst>
              <a:path w="0" h="1005840">
                <a:moveTo>
                  <a:pt x="0" y="0"/>
                </a:moveTo>
                <a:lnTo>
                  <a:pt x="0" y="1005840"/>
                </a:lnTo>
              </a:path>
            </a:pathLst>
          </a:custGeom>
          <a:noFill/>
          <a:ln w="381000" cap="rnd">
            <a:solidFill>
              <a:srgbClr val="2A9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6095847" y="3200400"/>
            <a:ext cx="0" cy="1005840"/>
          </a:xfrm>
          <a:custGeom>
            <a:avLst/>
            <a:gdLst/>
            <a:ahLst/>
            <a:cxnLst/>
            <a:rect l="l" t="t" r="r" b="b"/>
            <a:pathLst>
              <a:path w="0" h="1005840">
                <a:moveTo>
                  <a:pt x="0" y="0"/>
                </a:moveTo>
                <a:lnTo>
                  <a:pt x="0" y="100584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346807" y="3200400"/>
            <a:ext cx="3749040" cy="1005840"/>
          </a:xfrm>
          <a:custGeom>
            <a:avLst/>
            <a:gdLst/>
            <a:ahLst/>
            <a:cxnLst/>
            <a:rect l="l" t="t" r="r" b="b"/>
            <a:pathLst>
              <a:path w="3749040" h="1005840">
                <a:moveTo>
                  <a:pt x="3749040" y="0"/>
                </a:moveTo>
                <a:lnTo>
                  <a:pt x="3730056" y="64882"/>
                </a:lnTo>
                <a:lnTo>
                  <a:pt x="3675274" y="122819"/>
                </a:lnTo>
                <a:lnTo>
                  <a:pt x="3587949" y="174486"/>
                </a:lnTo>
                <a:lnTo>
                  <a:pt x="3471333" y="220556"/>
                </a:lnTo>
                <a:lnTo>
                  <a:pt x="3328683" y="261705"/>
                </a:lnTo>
                <a:lnTo>
                  <a:pt x="3163253" y="298608"/>
                </a:lnTo>
                <a:lnTo>
                  <a:pt x="2978296" y="331939"/>
                </a:lnTo>
                <a:lnTo>
                  <a:pt x="2777067" y="362373"/>
                </a:lnTo>
                <a:lnTo>
                  <a:pt x="2562820" y="390584"/>
                </a:lnTo>
                <a:lnTo>
                  <a:pt x="2338811" y="417247"/>
                </a:lnTo>
                <a:lnTo>
                  <a:pt x="2108293" y="443038"/>
                </a:lnTo>
                <a:lnTo>
                  <a:pt x="1874520" y="468630"/>
                </a:lnTo>
                <a:lnTo>
                  <a:pt x="1640747" y="494698"/>
                </a:lnTo>
                <a:lnTo>
                  <a:pt x="1410229" y="521917"/>
                </a:lnTo>
                <a:lnTo>
                  <a:pt x="1186220" y="550961"/>
                </a:lnTo>
                <a:lnTo>
                  <a:pt x="971973" y="582506"/>
                </a:lnTo>
                <a:lnTo>
                  <a:pt x="770745" y="617226"/>
                </a:lnTo>
                <a:lnTo>
                  <a:pt x="585788" y="655796"/>
                </a:lnTo>
                <a:lnTo>
                  <a:pt x="420357" y="698890"/>
                </a:lnTo>
                <a:lnTo>
                  <a:pt x="277707" y="747183"/>
                </a:lnTo>
                <a:lnTo>
                  <a:pt x="161092" y="801350"/>
                </a:lnTo>
                <a:lnTo>
                  <a:pt x="73766" y="862065"/>
                </a:lnTo>
                <a:lnTo>
                  <a:pt x="18984" y="930003"/>
                </a:lnTo>
                <a:lnTo>
                  <a:pt x="0" y="1005840"/>
                </a:lnTo>
              </a:path>
            </a:pathLst>
          </a:custGeom>
          <a:noFill/>
          <a:ln w="381000" cap="rnd">
            <a:solidFill>
              <a:srgbClr val="8C7FB0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346807" y="3200400"/>
            <a:ext cx="3749040" cy="1005840"/>
          </a:xfrm>
          <a:custGeom>
            <a:avLst/>
            <a:gdLst/>
            <a:ahLst/>
            <a:cxnLst/>
            <a:rect l="l" t="t" r="r" b="b"/>
            <a:pathLst>
              <a:path w="3749040" h="1005840">
                <a:moveTo>
                  <a:pt x="3749040" y="0"/>
                </a:moveTo>
                <a:lnTo>
                  <a:pt x="3730056" y="64882"/>
                </a:lnTo>
                <a:lnTo>
                  <a:pt x="3675274" y="122819"/>
                </a:lnTo>
                <a:lnTo>
                  <a:pt x="3587949" y="174486"/>
                </a:lnTo>
                <a:lnTo>
                  <a:pt x="3471333" y="220556"/>
                </a:lnTo>
                <a:lnTo>
                  <a:pt x="3328683" y="261705"/>
                </a:lnTo>
                <a:lnTo>
                  <a:pt x="3163253" y="298608"/>
                </a:lnTo>
                <a:lnTo>
                  <a:pt x="2978296" y="331939"/>
                </a:lnTo>
                <a:lnTo>
                  <a:pt x="2777067" y="362373"/>
                </a:lnTo>
                <a:lnTo>
                  <a:pt x="2562820" y="390584"/>
                </a:lnTo>
                <a:lnTo>
                  <a:pt x="2338811" y="417247"/>
                </a:lnTo>
                <a:lnTo>
                  <a:pt x="2108293" y="443038"/>
                </a:lnTo>
                <a:lnTo>
                  <a:pt x="1874520" y="468630"/>
                </a:lnTo>
                <a:lnTo>
                  <a:pt x="1640747" y="494698"/>
                </a:lnTo>
                <a:lnTo>
                  <a:pt x="1410229" y="521917"/>
                </a:lnTo>
                <a:lnTo>
                  <a:pt x="1186220" y="550961"/>
                </a:lnTo>
                <a:lnTo>
                  <a:pt x="971973" y="582506"/>
                </a:lnTo>
                <a:lnTo>
                  <a:pt x="770745" y="617226"/>
                </a:lnTo>
                <a:lnTo>
                  <a:pt x="585788" y="655796"/>
                </a:lnTo>
                <a:lnTo>
                  <a:pt x="420357" y="698890"/>
                </a:lnTo>
                <a:lnTo>
                  <a:pt x="277707" y="747183"/>
                </a:lnTo>
                <a:lnTo>
                  <a:pt x="161092" y="801350"/>
                </a:lnTo>
                <a:lnTo>
                  <a:pt x="73766" y="862065"/>
                </a:lnTo>
                <a:lnTo>
                  <a:pt x="18984" y="930003"/>
                </a:lnTo>
                <a:lnTo>
                  <a:pt x="0" y="1005840"/>
                </a:lnTo>
              </a:path>
            </a:pathLst>
          </a:custGeom>
          <a:noFill/>
          <a:ln w="38100" cap="rnd">
            <a:solidFill>
              <a:srgbClr val="FFFFFF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loud 11"/>
          <p:cNvSpPr/>
          <p:nvPr/>
        </p:nvSpPr>
        <p:spPr>
          <a:xfrm>
            <a:off x="8244687" y="4069080"/>
            <a:ext cx="3200400" cy="1463040"/>
          </a:xfrm>
          <a:prstGeom prst="cloud">
            <a:avLst/>
          </a:prstGeom>
          <a:solidFill>
            <a:srgbClr val="FBE6DD"/>
          </a:solidFill>
          <a:ln w="31750">
            <a:solidFill>
              <a:srgbClr val="E07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מחשבה א</a:t>
            </a:r>
            <a:endParaRPr lang="he-IL"/>
          </a:p>
        </p:txBody>
      </p:sp>
      <p:sp>
        <p:nvSpPr>
          <p:cNvPr id="13" name="Cloud 12"/>
          <p:cNvSpPr/>
          <p:nvPr/>
        </p:nvSpPr>
        <p:spPr>
          <a:xfrm>
            <a:off x="4495647" y="4069080"/>
            <a:ext cx="3200400" cy="1463040"/>
          </a:xfrm>
          <a:prstGeom prst="cloud">
            <a:avLst/>
          </a:prstGeom>
          <a:solidFill>
            <a:srgbClr val="D9F0EC"/>
          </a:solidFill>
          <a:ln w="317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מחשבה ב</a:t>
            </a:r>
            <a:endParaRPr lang="he-IL"/>
          </a:p>
        </p:txBody>
      </p:sp>
      <p:sp>
        <p:nvSpPr>
          <p:cNvPr id="14" name="Cloud 13"/>
          <p:cNvSpPr/>
          <p:nvPr/>
        </p:nvSpPr>
        <p:spPr>
          <a:xfrm>
            <a:off x="746607" y="4069080"/>
            <a:ext cx="3200400" cy="1463040"/>
          </a:xfrm>
          <a:prstGeom prst="cloud">
            <a:avLst/>
          </a:prstGeom>
          <a:solidFill>
            <a:srgbClr val="FFFFFF"/>
          </a:solidFill>
          <a:ln w="31750">
            <a:solidFill>
              <a:srgbClr val="8C7FB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7432" bIns="27432">
            <a:noAutofit/>
          </a:bodyPr>
          <a:lstStyle/>
          <a:p>
            <a:pPr algn="ctr" rtl="1"/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מחשבה שלישית?</a:t>
            </a:r>
            <a:endParaRPr lang="he-IL"/>
          </a:p>
        </p:txBody>
      </p:sp>
      <p:sp>
        <p:nvSpPr>
          <p:cNvPr id="15" name="TextBox 14"/>
          <p:cNvSpPr txBox="1"/>
          <p:nvPr/>
        </p:nvSpPr>
        <p:spPr>
          <a:xfrm>
            <a:off x="548640" y="5760720"/>
            <a:ext cx="11091672" cy="9144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ctr"/>
            <a:r>
              <a:rPr sz="28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ספרו על משהו שקרה לכם, וחשבו: איזו עוד מחשבה אפשר לחשוב?</a:t>
            </a:r>
            <a:endParaRPr lang="he-IL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noAutofit/>
          </a:bodyPr>
          <a:lstStyle/>
          <a:p>
            <a:pPr rtl="1" algn="r"/>
            <a:r>
              <a:rPr sz="36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למורה: איך להשתמש בערכה</a:t>
            </a:r>
            <a:endParaRPr lang="he-IL"/>
          </a:p>
        </p:txBody>
      </p:sp>
      <p:sp>
        <p:nvSpPr>
          <p:cNvPr id="3" name="Oval 2"/>
          <p:cNvSpPr/>
          <p:nvPr/>
        </p:nvSpPr>
        <p:spPr>
          <a:xfrm>
            <a:off x="11365992" y="1499616"/>
            <a:ext cx="274320" cy="27432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566160" y="1280160"/>
            <a:ext cx="7635240" cy="82296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בשקף "מה אפשר לחשוב?" המחשבות מופיעות בלחיצה. אפשר לעצור קודם, ולתת לילדים להציע מחשבות משלהם.</a:t>
            </a:r>
            <a:endParaRPr lang="he-IL"/>
          </a:p>
        </p:txBody>
      </p:sp>
      <p:sp>
        <p:nvSpPr>
          <p:cNvPr id="5" name="Oval 4"/>
          <p:cNvSpPr/>
          <p:nvPr/>
        </p:nvSpPr>
        <p:spPr>
          <a:xfrm>
            <a:off x="11365992" y="2368296"/>
            <a:ext cx="274320" cy="27432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566160" y="2148839"/>
            <a:ext cx="7635240" cy="82296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אחרי כל דרך אפשר לשאול: מה הרגשתם? כמה חזק? כרטיסי המדחום (1 עד 5) עוזרים להראות.</a:t>
            </a:r>
            <a:endParaRPr lang="he-IL"/>
          </a:p>
        </p:txBody>
      </p:sp>
      <p:sp>
        <p:nvSpPr>
          <p:cNvPr id="7" name="Oval 6"/>
          <p:cNvSpPr/>
          <p:nvPr/>
        </p:nvSpPr>
        <p:spPr>
          <a:xfrm>
            <a:off x="11365992" y="3236976"/>
            <a:ext cx="274320" cy="27432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66160" y="3017520"/>
            <a:ext cx="7635240" cy="82296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הלוחות להדפסה מציגים את כל הסיטואציה בדף אחד. אפשר לתלות אותם בכיתה.</a:t>
            </a:r>
            <a:endParaRPr lang="he-IL"/>
          </a:p>
        </p:txBody>
      </p:sp>
      <p:sp>
        <p:nvSpPr>
          <p:cNvPr id="9" name="Oval 8"/>
          <p:cNvSpPr/>
          <p:nvPr/>
        </p:nvSpPr>
        <p:spPr>
          <a:xfrm>
            <a:off x="11365992" y="4105656"/>
            <a:ext cx="274320" cy="27432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3886200"/>
            <a:ext cx="7635240" cy="82296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הלוח "הצומת שלי" מיועד לסיטואציות של הילדים עצמם.</a:t>
            </a:r>
            <a:endParaRPr lang="he-IL"/>
          </a:p>
        </p:txBody>
      </p:sp>
      <p:sp>
        <p:nvSpPr>
          <p:cNvPr id="11" name="Oval 10"/>
          <p:cNvSpPr/>
          <p:nvPr/>
        </p:nvSpPr>
        <p:spPr>
          <a:xfrm>
            <a:off x="11365992" y="4974336"/>
            <a:ext cx="274320" cy="27432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66160" y="4754879"/>
            <a:ext cx="7635240" cy="82296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r"/>
            <a:r>
              <a:rPr sz="22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שאלות לדיון לכל שקף נמצאות בהערות לשקף.</a:t>
            </a:r>
            <a:endParaRPr lang="he-IL"/>
          </a:p>
        </p:txBody>
      </p:sp>
      <p:sp>
        <p:nvSpPr>
          <p:cNvPr id="13" name="Rounded Rectangle 12"/>
          <p:cNvSpPr/>
          <p:nvPr/>
        </p:nvSpPr>
        <p:spPr>
          <a:xfrm>
            <a:off x="411480" y="1371600"/>
            <a:ext cx="2834640" cy="2468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D8C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1508760"/>
            <a:ext cx="2651760" cy="50292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800" b="0" lang="he-IL" altLang="en-US">
                <a:solidFill>
                  <a:srgbClr val="6E665C"/>
                </a:solidFill>
                <a:latin typeface="Arial"/>
                <a:ea typeface="Arial"/>
                <a:cs typeface="Arial"/>
              </a:rPr>
              <a:t>נוצר באהבה על ידי</a:t>
            </a:r>
            <a:endParaRPr lang="he-IL"/>
          </a:p>
        </p:txBody>
      </p:sp>
      <p:sp>
        <p:nvSpPr>
          <p:cNvPr id="15" name="TextBox 14"/>
          <p:cNvSpPr txBox="1"/>
          <p:nvPr/>
        </p:nvSpPr>
        <p:spPr>
          <a:xfrm>
            <a:off x="502920" y="2011680"/>
            <a:ext cx="2651760" cy="54864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2200" b="1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סטודיו חוט מחשבה</a:t>
            </a:r>
            <a:endParaRPr lang="he-IL"/>
          </a:p>
        </p:txBody>
      </p:sp>
      <p:sp>
        <p:nvSpPr>
          <p:cNvPr id="16" name="TextBox 15"/>
          <p:cNvSpPr txBox="1"/>
          <p:nvPr/>
        </p:nvSpPr>
        <p:spPr>
          <a:xfrm>
            <a:off x="502920" y="2651760"/>
            <a:ext cx="265176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hut-mahshava.pages.dev</a:t>
            </a:r>
            <a:endParaRPr lang="he-IL"/>
          </a:p>
        </p:txBody>
      </p:sp>
      <p:sp>
        <p:nvSpPr>
          <p:cNvPr id="17" name="TextBox 16"/>
          <p:cNvSpPr txBox="1"/>
          <p:nvPr/>
        </p:nvSpPr>
        <p:spPr>
          <a:xfrm>
            <a:off x="502920" y="3108960"/>
            <a:ext cx="2651760" cy="457200"/>
          </a:xfrm>
          <a:prstGeom prst="rect">
            <a:avLst/>
          </a:prstGeom>
          <a:noFill/>
        </p:spPr>
        <p:txBody>
          <a:bodyPr wrap="square" anchor="ctr" lIns="0" rIns="0" tIns="27432" bIns="27432">
            <a:noAutofit/>
          </a:bodyPr>
          <a:lstStyle/>
          <a:p>
            <a:pPr rtl="1" algn="ctr"/>
            <a:r>
              <a:rPr sz="1600" b="0" lang="he-IL" altLang="en-US">
                <a:solidFill>
                  <a:srgbClr val="2F3B45"/>
                </a:solidFill>
                <a:latin typeface="Arial"/>
                <a:ea typeface="Arial"/>
                <a:cs typeface="Arial"/>
              </a:rPr>
              <a:t>וואטסאפ: 055-274-7756</a:t>
            </a:r>
            <a:endParaRPr lang="he-I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מודל אפר"ת</dc:title>
  <dc:subject/>
  <dc:creator>סטודיו חוט מחשבה</dc:creator>
  <cp:keywords/>
  <dc:description/>
  <cp:lastModifiedBy>סטודיו חוט מחשבה</cp:lastModifiedBy>
  <cp:revision>1</cp:revision>
  <dcterms:created xsi:type="dcterms:W3CDTF">2013-01-27T09:14:16Z</dcterms:created>
  <dcterms:modified xsi:type="dcterms:W3CDTF">2013-01-27T09:15:58Z</dcterms:modified>
  <cp:category/>
</cp:coreProperties>
</file>